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7" r:id="rId4"/>
    <p:sldId id="302" r:id="rId5"/>
    <p:sldId id="268" r:id="rId6"/>
    <p:sldId id="270" r:id="rId7"/>
    <p:sldId id="271" r:id="rId8"/>
    <p:sldId id="272" r:id="rId9"/>
    <p:sldId id="277" r:id="rId10"/>
    <p:sldId id="280" r:id="rId11"/>
    <p:sldId id="279" r:id="rId12"/>
    <p:sldId id="278" r:id="rId13"/>
    <p:sldId id="281" r:id="rId14"/>
    <p:sldId id="282" r:id="rId15"/>
    <p:sldId id="283" r:id="rId16"/>
    <p:sldId id="299" r:id="rId17"/>
    <p:sldId id="294" r:id="rId18"/>
    <p:sldId id="300" r:id="rId19"/>
    <p:sldId id="301" r:id="rId20"/>
    <p:sldId id="263" r:id="rId21"/>
  </p:sldIdLst>
  <p:sldSz cx="18288000" cy="10287000"/>
  <p:notesSz cx="6858000" cy="9144000"/>
  <p:embeddedFontLst>
    <p:embeddedFont>
      <p:font typeface="Pretendard ExtraBold" panose="020B0600000101010101" charset="-127"/>
      <p:bold r:id="rId23"/>
    </p:embeddedFont>
    <p:embeddedFont>
      <p:font typeface="Pretendard SemiBold" panose="020B0600000101010101" charset="-127"/>
      <p:bold r:id="rId24"/>
    </p:embeddedFont>
    <p:embeddedFont>
      <p:font typeface="더잠실 3 Regular" panose="00000500000000000000" pitchFamily="2" charset="-127"/>
      <p:regular r:id="rId25"/>
    </p:embeddedFont>
    <p:embeddedFont>
      <p:font typeface="더잠실 4 Medium" panose="00000600000000000000" pitchFamily="2" charset="-127"/>
      <p:regular r:id="rId26"/>
    </p:embeddedFont>
    <p:embeddedFont>
      <p:font typeface="더잠실 5 Bold" panose="00000800000000000000" pitchFamily="2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6474"/>
    <a:srgbClr val="202A41"/>
    <a:srgbClr val="879AAB"/>
    <a:srgbClr val="A4AFBA"/>
    <a:srgbClr val="777E86"/>
    <a:srgbClr val="4F81BD"/>
    <a:srgbClr val="FBFAF8"/>
    <a:srgbClr val="F2EFEC"/>
    <a:srgbClr val="2E5D8C"/>
    <a:srgbClr val="90A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818" autoAdjust="0"/>
  </p:normalViewPr>
  <p:slideViewPr>
    <p:cSldViewPr>
      <p:cViewPr varScale="1">
        <p:scale>
          <a:sx n="59" d="100"/>
          <a:sy n="59" d="100"/>
        </p:scale>
        <p:origin x="645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0339F-7E26-46E6-B645-4F0714A110D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D154D-FAB0-44FD-B7B5-92AB6AA6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2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B34F2-871A-F9DA-33DE-85301F8A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2D7B2E-751E-34A2-924A-3C9A4B2C5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3A1E71-27BB-E2AF-3862-43EC73195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86D9D-D1DD-F530-1384-953556DFA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D154D-FAB0-44FD-B7B5-92AB6AA61E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1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전세 계약이 곧 끝나는데</a:t>
            </a:r>
            <a:r>
              <a:rPr lang="en-US" altLang="ko-KR" dirty="0"/>
              <a:t>, </a:t>
            </a:r>
            <a:r>
              <a:rPr lang="ko-KR" altLang="en-US" dirty="0"/>
              <a:t>집주인이 보증금을 바로 못 돌려준다고 합니다</a:t>
            </a:r>
            <a:r>
              <a:rPr lang="en-US" altLang="ko-KR" dirty="0"/>
              <a:t>. </a:t>
            </a:r>
            <a:r>
              <a:rPr lang="ko-KR" altLang="en-US" dirty="0"/>
              <a:t>어떻게 해야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D154D-FAB0-44FD-B7B5-92AB6AA61E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lawkeeper.net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awkeeper.net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712433" y="6448358"/>
            <a:ext cx="660400" cy="724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300" y="8483600"/>
            <a:ext cx="28448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9300" y="8483600"/>
            <a:ext cx="901700" cy="838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786264" y="8703618"/>
            <a:ext cx="68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08300" y="8721436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서동현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유동현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노승욱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  <a:r>
              <a:rPr lang="ko-KR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김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준희</a:t>
            </a:r>
            <a:endParaRPr lang="ko-KR" sz="2000" b="0" i="0" u="none" strike="noStrike" dirty="0">
              <a:solidFill>
                <a:srgbClr val="526474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1160" y="3670300"/>
            <a:ext cx="10073039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12000" b="0" i="0" u="none" strike="noStrike" dirty="0">
                <a:solidFill>
                  <a:srgbClr val="526474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LAWKEEPER</a:t>
            </a:r>
            <a:endParaRPr lang="ko-KR" sz="12000" b="0" i="0" u="none" strike="noStrike" dirty="0">
              <a:solidFill>
                <a:srgbClr val="526474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E94766-B521-4F7A-9CBD-74B02C5F1131}"/>
              </a:ext>
            </a:extLst>
          </p:cNvPr>
          <p:cNvSpPr txBox="1"/>
          <p:nvPr/>
        </p:nvSpPr>
        <p:spPr>
          <a:xfrm>
            <a:off x="671160" y="5559805"/>
            <a:ext cx="69569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전문 변호사 수준의 신뢰할 수 있는 </a:t>
            </a:r>
            <a:r>
              <a:rPr lang="en-US" altLang="ko-KR" sz="25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AI </a:t>
            </a:r>
            <a:r>
              <a:rPr lang="ko-KR" altLang="en-US" sz="25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법률 상담</a:t>
            </a:r>
            <a:endParaRPr lang="en-US" altLang="ko-KR" sz="25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86982-4C2F-9365-31CB-D6DF9599B3C1}"/>
              </a:ext>
            </a:extLst>
          </p:cNvPr>
          <p:cNvSpPr txBox="1"/>
          <p:nvPr/>
        </p:nvSpPr>
        <p:spPr>
          <a:xfrm>
            <a:off x="671160" y="9037282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https://lawkeeper.net/</a:t>
            </a:r>
            <a:endParaRPr lang="ko-KR" altLang="en-US" sz="2000" dirty="0">
              <a:solidFill>
                <a:srgbClr val="526474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A4847-11B0-5C32-87AB-6B43D4AE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D05BD7-2B4B-C3DB-D325-1163E55B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5FDF38-A26D-4EF8-675F-D1D657D2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4D2D36-2892-BA0E-F52F-42CD7A1F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8796D4E-9CD8-CCC9-1F36-F7D17ADC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A91B0A3B-E3F8-F0BE-A4EB-A57F27EF9B00}"/>
              </a:ext>
            </a:extLst>
          </p:cNvPr>
          <p:cNvSpPr txBox="1"/>
          <p:nvPr/>
        </p:nvSpPr>
        <p:spPr>
          <a:xfrm>
            <a:off x="1689100" y="1206500"/>
            <a:ext cx="6921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프롬프트 구성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초기 자문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910E906A-98E8-C8C1-9267-EA5CFEB52C12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04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F616D645-271F-E78E-398B-8823F4851268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10</a:t>
            </a:r>
            <a:endParaRPr lang="en-US" sz="1400" b="0" i="0" u="none" strike="noStrike" dirty="0">
              <a:solidFill>
                <a:srgbClr val="D3DAE0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DDFB82A-2F1F-15F2-C051-99768D17318D}"/>
              </a:ext>
            </a:extLst>
          </p:cNvPr>
          <p:cNvSpPr/>
          <p:nvPr/>
        </p:nvSpPr>
        <p:spPr>
          <a:xfrm>
            <a:off x="990600" y="2247920"/>
            <a:ext cx="8001000" cy="5402532"/>
          </a:xfrm>
          <a:prstGeom prst="roundRect">
            <a:avLst>
              <a:gd name="adj" fmla="val 9445"/>
            </a:avLst>
          </a:prstGeom>
          <a:noFill/>
          <a:ln w="12700">
            <a:solidFill>
              <a:srgbClr val="526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A585C9-15D2-D141-0E6C-2ABA03AA7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17" y="2459444"/>
            <a:ext cx="7578965" cy="4979483"/>
          </a:xfrm>
          <a:prstGeom prst="roundRect">
            <a:avLst>
              <a:gd name="adj" fmla="val 39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2C8E23-C31F-97B4-D710-EC79D982C753}"/>
              </a:ext>
            </a:extLst>
          </p:cNvPr>
          <p:cNvGrpSpPr/>
          <p:nvPr/>
        </p:nvGrpSpPr>
        <p:grpSpPr>
          <a:xfrm>
            <a:off x="9493245" y="2539077"/>
            <a:ext cx="7651755" cy="3249373"/>
            <a:chOff x="9143999" y="2412998"/>
            <a:chExt cx="7311542" cy="3104899"/>
          </a:xfrm>
        </p:grpSpPr>
        <p:pic>
          <p:nvPicPr>
            <p:cNvPr id="21" name="그림 20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4482A91-29F4-3A1A-C05C-81E6C9B20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346" y="2593315"/>
              <a:ext cx="6984850" cy="2744270"/>
            </a:xfrm>
            <a:prstGeom prst="roundRect">
              <a:avLst>
                <a:gd name="adj" fmla="val 428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753846-288A-6517-CF92-F1D4E8563FB9}"/>
                </a:ext>
              </a:extLst>
            </p:cNvPr>
            <p:cNvSpPr/>
            <p:nvPr/>
          </p:nvSpPr>
          <p:spPr>
            <a:xfrm>
              <a:off x="9143999" y="2412998"/>
              <a:ext cx="7311542" cy="3104899"/>
            </a:xfrm>
            <a:prstGeom prst="roundRect">
              <a:avLst>
                <a:gd name="adj" fmla="val 9445"/>
              </a:avLst>
            </a:prstGeom>
            <a:noFill/>
            <a:ln w="12700">
              <a:solidFill>
                <a:srgbClr val="526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21A7C4-DA88-4278-05FA-2DE874AB37BE}"/>
              </a:ext>
            </a:extLst>
          </p:cNvPr>
          <p:cNvSpPr/>
          <p:nvPr/>
        </p:nvSpPr>
        <p:spPr>
          <a:xfrm>
            <a:off x="1200770" y="7829730"/>
            <a:ext cx="7593588" cy="1295358"/>
          </a:xfrm>
          <a:prstGeom prst="roundRect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8C035C-C6EF-0CD4-D6A2-D9DB298A1D76}"/>
              </a:ext>
            </a:extLst>
          </p:cNvPr>
          <p:cNvSpPr txBox="1"/>
          <p:nvPr/>
        </p:nvSpPr>
        <p:spPr>
          <a:xfrm>
            <a:off x="1201616" y="8061910"/>
            <a:ext cx="75789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원하는 형식에 맞춰 답변 구조를 설계하고 </a:t>
            </a:r>
            <a:endParaRPr lang="en-US" altLang="ko-KR" sz="2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각 답변에 적용할 형식과 작성 규칙을 명확히 정의함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9AC17D5-76A5-5726-9E2F-0058BE50A663}"/>
              </a:ext>
            </a:extLst>
          </p:cNvPr>
          <p:cNvSpPr/>
          <p:nvPr/>
        </p:nvSpPr>
        <p:spPr>
          <a:xfrm>
            <a:off x="9664193" y="6132305"/>
            <a:ext cx="7309862" cy="1295358"/>
          </a:xfrm>
          <a:prstGeom prst="roundRect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5566B8-4C97-D086-E9E3-E72B301C3677}"/>
              </a:ext>
            </a:extLst>
          </p:cNvPr>
          <p:cNvSpPr txBox="1"/>
          <p:nvPr/>
        </p:nvSpPr>
        <p:spPr>
          <a:xfrm>
            <a:off x="9664193" y="6364485"/>
            <a:ext cx="730986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답변 전반에 적용할 어조</a:t>
            </a:r>
            <a:r>
              <a:rPr lang="en-US" altLang="ko-KR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주의사항 등을 </a:t>
            </a:r>
            <a:endParaRPr lang="en-US" altLang="ko-KR" sz="2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사전에 설계해 일관성 있는 상담 톤과 신뢰도를 유지함</a:t>
            </a:r>
          </a:p>
        </p:txBody>
      </p:sp>
      <p:pic>
        <p:nvPicPr>
          <p:cNvPr id="38" name="그림 37" descr="그래픽, 스크린샷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0FF44C-CDA0-9D83-283D-C3AFEDDDB7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3931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283" y="7785058"/>
            <a:ext cx="1080443" cy="10804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1467D8-A4C9-9928-2206-5CAF1799B872}"/>
              </a:ext>
            </a:extLst>
          </p:cNvPr>
          <p:cNvSpPr txBox="1"/>
          <p:nvPr/>
        </p:nvSpPr>
        <p:spPr>
          <a:xfrm>
            <a:off x="11125200" y="7788283"/>
            <a:ext cx="569152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202A4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초기 자문은 고정된 답변 형식을 적용하여 상담을 진행</a:t>
            </a:r>
          </a:p>
        </p:txBody>
      </p:sp>
    </p:spTree>
    <p:extLst>
      <p:ext uri="{BB962C8B-B14F-4D97-AF65-F5344CB8AC3E}">
        <p14:creationId xmlns:p14="http://schemas.microsoft.com/office/powerpoint/2010/main" val="131000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2BDEA-EFB5-E1AC-6916-C9BC8A06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4BFBC99-5FF5-415F-EEEC-14110351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6170BB-C8C0-ED63-0EC6-6E391558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488A08-E329-7510-192C-4F0309D5B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E2F64AB-E394-4AB5-86D8-8050FC848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148DB7BF-33F2-64F8-D34B-F0C96011E6D2}"/>
              </a:ext>
            </a:extLst>
          </p:cNvPr>
          <p:cNvSpPr txBox="1"/>
          <p:nvPr/>
        </p:nvSpPr>
        <p:spPr>
          <a:xfrm>
            <a:off x="1689100" y="1206500"/>
            <a:ext cx="6921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프롬프트 구성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후속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자문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C4F8C62-18A5-30A6-9DB1-4625A7DD0BB3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04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169D0C89-4550-B373-7046-FD735414B65C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11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90039E-1676-5832-9D17-64371CBFCA6E}"/>
              </a:ext>
            </a:extLst>
          </p:cNvPr>
          <p:cNvSpPr/>
          <p:nvPr/>
        </p:nvSpPr>
        <p:spPr>
          <a:xfrm>
            <a:off x="1460500" y="7505700"/>
            <a:ext cx="7237076" cy="1600200"/>
          </a:xfrm>
          <a:prstGeom prst="roundRect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그래픽, 스크린샷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902394-AB72-EAEC-CFB2-0E4E36DA4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931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76" y="7564166"/>
            <a:ext cx="1080443" cy="10804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3E322-4A5C-39C5-D0A2-F4B700CB7459}"/>
              </a:ext>
            </a:extLst>
          </p:cNvPr>
          <p:cNvSpPr txBox="1"/>
          <p:nvPr/>
        </p:nvSpPr>
        <p:spPr>
          <a:xfrm>
            <a:off x="10529219" y="7565778"/>
            <a:ext cx="664161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202A4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후속 자문은 이전 상담과 새로운 정보를 반영하여 유연하게 상담을 진행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2FA576-141B-31BB-90CD-9B13DB01E8B1}"/>
              </a:ext>
            </a:extLst>
          </p:cNvPr>
          <p:cNvGrpSpPr/>
          <p:nvPr/>
        </p:nvGrpSpPr>
        <p:grpSpPr>
          <a:xfrm>
            <a:off x="1290223" y="2247921"/>
            <a:ext cx="7582659" cy="4947562"/>
            <a:chOff x="1290223" y="2247921"/>
            <a:chExt cx="7582659" cy="49475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2EB1BE-1C99-EAD2-11A4-07B87D78DBCE}"/>
                </a:ext>
              </a:extLst>
            </p:cNvPr>
            <p:cNvSpPr/>
            <p:nvPr/>
          </p:nvSpPr>
          <p:spPr>
            <a:xfrm>
              <a:off x="1290223" y="2247921"/>
              <a:ext cx="7582659" cy="4947562"/>
            </a:xfrm>
            <a:prstGeom prst="roundRect">
              <a:avLst>
                <a:gd name="adj" fmla="val 9445"/>
              </a:avLst>
            </a:prstGeom>
            <a:noFill/>
            <a:ln w="12700">
              <a:solidFill>
                <a:srgbClr val="526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그림 21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D7065CF-C52B-7DFC-23B2-5507FD468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500" y="2449164"/>
              <a:ext cx="7237075" cy="4548535"/>
            </a:xfrm>
            <a:prstGeom prst="roundRect">
              <a:avLst>
                <a:gd name="adj" fmla="val 46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D642DDE-263E-0137-CE01-7FF1027E64C1}"/>
              </a:ext>
            </a:extLst>
          </p:cNvPr>
          <p:cNvGrpSpPr/>
          <p:nvPr/>
        </p:nvGrpSpPr>
        <p:grpSpPr>
          <a:xfrm>
            <a:off x="9586068" y="2848526"/>
            <a:ext cx="6880100" cy="3746349"/>
            <a:chOff x="9753600" y="2205132"/>
            <a:chExt cx="6880100" cy="37463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F574B5A-1113-7871-D53E-7D68878735D5}"/>
                </a:ext>
              </a:extLst>
            </p:cNvPr>
            <p:cNvSpPr/>
            <p:nvPr/>
          </p:nvSpPr>
          <p:spPr>
            <a:xfrm>
              <a:off x="9753600" y="2205132"/>
              <a:ext cx="6880100" cy="3746349"/>
            </a:xfrm>
            <a:prstGeom prst="roundRect">
              <a:avLst>
                <a:gd name="adj" fmla="val 9445"/>
              </a:avLst>
            </a:prstGeom>
            <a:noFill/>
            <a:ln w="12700">
              <a:solidFill>
                <a:srgbClr val="526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그림 24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6CD6EAF-C703-4AF3-E1C0-8C9A59FAD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0288" y="2361190"/>
              <a:ext cx="6466724" cy="3432738"/>
            </a:xfrm>
            <a:prstGeom prst="roundRect">
              <a:avLst>
                <a:gd name="adj" fmla="val 624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71831A-2E6E-FEBC-4AC8-53F516BAF704}"/>
              </a:ext>
            </a:extLst>
          </p:cNvPr>
          <p:cNvSpPr txBox="1"/>
          <p:nvPr/>
        </p:nvSpPr>
        <p:spPr>
          <a:xfrm>
            <a:off x="1460499" y="7705635"/>
            <a:ext cx="72370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후속 자문에서는 초기 자문처럼 세부 답변 구조를 설계하지 않고</a:t>
            </a:r>
            <a:r>
              <a:rPr lang="en-US" altLang="ko-KR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어조</a:t>
            </a:r>
            <a:r>
              <a:rPr lang="en-US" altLang="ko-KR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스타일</a:t>
            </a:r>
            <a:r>
              <a:rPr lang="en-US" altLang="ko-KR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주의사항 등을 </a:t>
            </a:r>
            <a:endParaRPr lang="en-US" altLang="ko-KR" sz="2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중심으로 일관된 상담과 신뢰도를 유지하도록 설계함</a:t>
            </a:r>
          </a:p>
        </p:txBody>
      </p:sp>
    </p:spTree>
    <p:extLst>
      <p:ext uri="{BB962C8B-B14F-4D97-AF65-F5344CB8AC3E}">
        <p14:creationId xmlns:p14="http://schemas.microsoft.com/office/powerpoint/2010/main" val="273664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5FB21-1947-A34D-D8BB-AD3726DF0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BCE151-4827-EC70-42AF-7C8D85C1B0D3}"/>
              </a:ext>
            </a:extLst>
          </p:cNvPr>
          <p:cNvSpPr/>
          <p:nvPr/>
        </p:nvSpPr>
        <p:spPr>
          <a:xfrm>
            <a:off x="1322317" y="7835921"/>
            <a:ext cx="7630519" cy="1295358"/>
          </a:xfrm>
          <a:prstGeom prst="roundRect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A987E3-102E-E3A4-9561-164C66A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8041911-2CA5-FBED-FC51-9A93FBD4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4AF6C3-1E5B-F769-1519-B85F80519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6520DC-5B47-93E9-3BF7-5722C0E57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33CE42B1-B253-B897-7C9B-2FFC02F6C6CC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프롬프트 구성 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상황 </a:t>
            </a:r>
            <a:r>
              <a:rPr lang="ko-KR" altLang="en-US" sz="3500" b="0" i="0" u="none" strike="noStrike" spc="-100" dirty="0" err="1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충분성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판단 및 히스토리 요약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8C9FF1DE-43A4-EDB0-1C0B-5A3345D15175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04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65C1152-0C36-B777-9062-B94494162606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12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12C4B5-F284-5308-4BB4-31229F9BFEED}"/>
              </a:ext>
            </a:extLst>
          </p:cNvPr>
          <p:cNvSpPr/>
          <p:nvPr/>
        </p:nvSpPr>
        <p:spPr>
          <a:xfrm>
            <a:off x="1118261" y="2299872"/>
            <a:ext cx="8038634" cy="5148000"/>
          </a:xfrm>
          <a:prstGeom prst="roundRect">
            <a:avLst>
              <a:gd name="adj" fmla="val 9445"/>
            </a:avLst>
          </a:prstGeom>
          <a:noFill/>
          <a:ln w="12700">
            <a:solidFill>
              <a:srgbClr val="526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69889D-7EAF-7422-42A6-19ED4E6397C3}"/>
              </a:ext>
            </a:extLst>
          </p:cNvPr>
          <p:cNvSpPr txBox="1"/>
          <p:nvPr/>
        </p:nvSpPr>
        <p:spPr>
          <a:xfrm>
            <a:off x="1322317" y="8068101"/>
            <a:ext cx="76305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상담 시작하기 전에 사용자의 설명이 법률 자문을 </a:t>
            </a:r>
            <a:endParaRPr lang="en-US" altLang="ko-KR" sz="2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제공하기에 충분한지 여부를 판단하도록 설계한 프롬프트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9BA3D0-257C-0E83-FBA1-24C090A9A04A}"/>
              </a:ext>
            </a:extLst>
          </p:cNvPr>
          <p:cNvGrpSpPr/>
          <p:nvPr/>
        </p:nvGrpSpPr>
        <p:grpSpPr>
          <a:xfrm>
            <a:off x="9608360" y="3163877"/>
            <a:ext cx="7339737" cy="3416736"/>
            <a:chOff x="9586068" y="2848526"/>
            <a:chExt cx="7330332" cy="314178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C5008D5-569A-AA46-4D9A-B880DE4B5BD8}"/>
                </a:ext>
              </a:extLst>
            </p:cNvPr>
            <p:cNvSpPr/>
            <p:nvPr/>
          </p:nvSpPr>
          <p:spPr>
            <a:xfrm>
              <a:off x="9586068" y="2848526"/>
              <a:ext cx="7330332" cy="3141781"/>
            </a:xfrm>
            <a:prstGeom prst="roundRect">
              <a:avLst>
                <a:gd name="adj" fmla="val 9445"/>
              </a:avLst>
            </a:prstGeom>
            <a:noFill/>
            <a:ln w="12700">
              <a:solidFill>
                <a:srgbClr val="526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" name="그림 9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7E8559-2E4D-2BBB-8597-AE3618177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781" y="3023808"/>
              <a:ext cx="7020905" cy="2791215"/>
            </a:xfrm>
            <a:prstGeom prst="roundRect">
              <a:avLst>
                <a:gd name="adj" fmla="val 607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14" name="그림 1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E3747F-703B-EDF0-81F0-23AED4851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18" y="2483109"/>
            <a:ext cx="7630519" cy="4783514"/>
          </a:xfrm>
          <a:prstGeom prst="roundRect">
            <a:avLst>
              <a:gd name="adj" fmla="val 4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1F04F9-A796-B417-D39A-F26F64AAD500}"/>
              </a:ext>
            </a:extLst>
          </p:cNvPr>
          <p:cNvSpPr/>
          <p:nvPr/>
        </p:nvSpPr>
        <p:spPr>
          <a:xfrm>
            <a:off x="9763272" y="7063235"/>
            <a:ext cx="7029913" cy="1295358"/>
          </a:xfrm>
          <a:prstGeom prst="roundRect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53809-B97C-C196-D04C-B723FAB3FFB0}"/>
              </a:ext>
            </a:extLst>
          </p:cNvPr>
          <p:cNvSpPr txBox="1"/>
          <p:nvPr/>
        </p:nvSpPr>
        <p:spPr>
          <a:xfrm>
            <a:off x="9763272" y="7295415"/>
            <a:ext cx="70299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지금까지의 상담 대화를 기반으로</a:t>
            </a:r>
            <a:endParaRPr lang="en-US" altLang="ko-KR" sz="24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이후 상담에 참고할 핵심 정보를 요약하는 프롬프트</a:t>
            </a:r>
          </a:p>
        </p:txBody>
      </p:sp>
    </p:spTree>
    <p:extLst>
      <p:ext uri="{BB962C8B-B14F-4D97-AF65-F5344CB8AC3E}">
        <p14:creationId xmlns:p14="http://schemas.microsoft.com/office/powerpoint/2010/main" val="234848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71E9C-1FAE-6E77-4E0E-D602C7B7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2ACFBCC-A6D4-3E5F-298D-C3F4E34B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3AF58A-9494-2FF0-36FA-D372AE15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C62324-530E-5FBF-C32A-5DF788E9F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FC04BD5-2240-6AB6-D719-1E697B41C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D7AEE4EC-D5F7-8F1C-A9EE-54B8BEC7CED1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홈페이지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구성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PC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5C0EAA6E-1723-B3D9-6E83-AD9C9ABC4D51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05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B81C9ADC-150D-8ED8-29D5-F6C65BCAE9B7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13</a:t>
            </a:r>
          </a:p>
        </p:txBody>
      </p:sp>
      <p:sp>
        <p:nvSpPr>
          <p:cNvPr id="20" name="대각선 방향의 모서리가 둥근 사각형 31">
            <a:extLst>
              <a:ext uri="{FF2B5EF4-FFF2-40B4-BE49-F238E27FC236}">
                <a16:creationId xmlns:a16="http://schemas.microsoft.com/office/drawing/2014/main" id="{9DE54BC9-1E5F-5E09-DCBB-475DD4B2EC0B}"/>
              </a:ext>
            </a:extLst>
          </p:cNvPr>
          <p:cNvSpPr/>
          <p:nvPr/>
        </p:nvSpPr>
        <p:spPr>
          <a:xfrm flipH="1">
            <a:off x="847602" y="3024770"/>
            <a:ext cx="6010398" cy="6164483"/>
          </a:xfrm>
          <a:prstGeom prst="snipRoundRect">
            <a:avLst>
              <a:gd name="adj1" fmla="val 6948"/>
              <a:gd name="adj2" fmla="val 13761"/>
            </a:avLst>
          </a:prstGeom>
          <a:gradFill flip="none" rotWithShape="1">
            <a:gsLst>
              <a:gs pos="0">
                <a:srgbClr val="90A2B2">
                  <a:shade val="30000"/>
                  <a:satMod val="115000"/>
                </a:srgbClr>
              </a:gs>
              <a:gs pos="50000">
                <a:srgbClr val="90A2B2">
                  <a:shade val="67500"/>
                  <a:satMod val="115000"/>
                </a:srgbClr>
              </a:gs>
              <a:gs pos="100000">
                <a:srgbClr val="90A2B2">
                  <a:shade val="100000"/>
                  <a:satMod val="115000"/>
                </a:srgbClr>
              </a:gs>
            </a:gsLst>
            <a:lin ang="18900000" scaled="1"/>
            <a:tileRect/>
          </a:gra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50BF6B4E-52D0-0F3D-EAA6-54ADB86F8A9F}"/>
              </a:ext>
            </a:extLst>
          </p:cNvPr>
          <p:cNvSpPr/>
          <p:nvPr/>
        </p:nvSpPr>
        <p:spPr>
          <a:xfrm rot="5400000">
            <a:off x="847602" y="3026195"/>
            <a:ext cx="753344" cy="753344"/>
          </a:xfrm>
          <a:prstGeom prst="rtTriangle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27" name="그림 2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051796-58A1-87D9-D45C-871D2CE55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t="9262" r="12541" b="9225"/>
          <a:stretch>
            <a:fillRect/>
          </a:stretch>
        </p:blipFill>
        <p:spPr>
          <a:xfrm>
            <a:off x="1177049" y="3534883"/>
            <a:ext cx="5351503" cy="5144255"/>
          </a:xfrm>
          <a:prstGeom prst="roundRect">
            <a:avLst>
              <a:gd name="adj" fmla="val 46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대각선 방향의 모서리가 둥근 사각형 31">
            <a:extLst>
              <a:ext uri="{FF2B5EF4-FFF2-40B4-BE49-F238E27FC236}">
                <a16:creationId xmlns:a16="http://schemas.microsoft.com/office/drawing/2014/main" id="{C4C49939-B203-C96C-123E-D1F2A7753F39}"/>
              </a:ext>
            </a:extLst>
          </p:cNvPr>
          <p:cNvSpPr/>
          <p:nvPr/>
        </p:nvSpPr>
        <p:spPr>
          <a:xfrm flipH="1">
            <a:off x="7696199" y="3024770"/>
            <a:ext cx="9829799" cy="6164483"/>
          </a:xfrm>
          <a:prstGeom prst="snipRoundRect">
            <a:avLst>
              <a:gd name="adj1" fmla="val 6948"/>
              <a:gd name="adj2" fmla="val 13478"/>
            </a:avLst>
          </a:prstGeom>
          <a:gradFill flip="none" rotWithShape="1">
            <a:gsLst>
              <a:gs pos="0">
                <a:srgbClr val="90A2B2">
                  <a:shade val="30000"/>
                  <a:satMod val="115000"/>
                </a:srgbClr>
              </a:gs>
              <a:gs pos="50000">
                <a:srgbClr val="90A2B2">
                  <a:shade val="67500"/>
                  <a:satMod val="115000"/>
                </a:srgbClr>
              </a:gs>
              <a:gs pos="100000">
                <a:srgbClr val="90A2B2">
                  <a:shade val="100000"/>
                  <a:satMod val="115000"/>
                </a:srgbClr>
              </a:gs>
            </a:gsLst>
            <a:lin ang="18900000" scaled="1"/>
            <a:tileRect/>
          </a:gra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E3E1FD9-ACF6-0F9B-FBA8-8A4A1DC40FC7}"/>
              </a:ext>
            </a:extLst>
          </p:cNvPr>
          <p:cNvSpPr/>
          <p:nvPr/>
        </p:nvSpPr>
        <p:spPr>
          <a:xfrm rot="5400000">
            <a:off x="7696199" y="3024770"/>
            <a:ext cx="753344" cy="753344"/>
          </a:xfrm>
          <a:prstGeom prst="rtTriangle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B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61740E-E542-B232-4D10-480659956EFA}"/>
              </a:ext>
            </a:extLst>
          </p:cNvPr>
          <p:cNvSpPr txBox="1"/>
          <p:nvPr/>
        </p:nvSpPr>
        <p:spPr>
          <a:xfrm>
            <a:off x="7696200" y="2247900"/>
            <a:ext cx="9829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초기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2C41B6-9A87-23A1-7781-F0926C29FE17}"/>
              </a:ext>
            </a:extLst>
          </p:cNvPr>
          <p:cNvSpPr txBox="1"/>
          <p:nvPr/>
        </p:nvSpPr>
        <p:spPr>
          <a:xfrm>
            <a:off x="847602" y="2247900"/>
            <a:ext cx="601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개인정보 수집 동의서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BD787-B1DB-7B7C-680C-1BA013A5E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496" y="3559294"/>
            <a:ext cx="9179203" cy="5095432"/>
          </a:xfrm>
          <a:prstGeom prst="roundRect">
            <a:avLst>
              <a:gd name="adj" fmla="val 47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5016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CD224A-674B-A535-F544-CAD3F847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74020CE-D859-8C08-A1E4-B6D0451A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3C03EED-BE67-3D3F-60A3-6133C8B1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D0804A-EAF4-9D63-D75C-A246D054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036DC03-1400-7F57-A296-18C6DE2C8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C801C602-A060-A531-2FBE-DAB03245CAAA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홈페이지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구성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모바일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047D88BD-85A3-20C3-016D-1C7B2BEB3AF3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05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A77A6E9D-173F-7131-2DA9-DE8B5CAFD7C8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14</a:t>
            </a:r>
          </a:p>
        </p:txBody>
      </p:sp>
      <p:sp>
        <p:nvSpPr>
          <p:cNvPr id="40" name="대각선 방향의 모서리가 둥근 사각형 31">
            <a:extLst>
              <a:ext uri="{FF2B5EF4-FFF2-40B4-BE49-F238E27FC236}">
                <a16:creationId xmlns:a16="http://schemas.microsoft.com/office/drawing/2014/main" id="{B652E671-29AB-F8E2-7964-554FB7DB4B8D}"/>
              </a:ext>
            </a:extLst>
          </p:cNvPr>
          <p:cNvSpPr/>
          <p:nvPr/>
        </p:nvSpPr>
        <p:spPr>
          <a:xfrm flipH="1">
            <a:off x="3103730" y="3024000"/>
            <a:ext cx="4529199" cy="6164483"/>
          </a:xfrm>
          <a:prstGeom prst="snipRoundRect">
            <a:avLst>
              <a:gd name="adj1" fmla="val 6948"/>
              <a:gd name="adj2" fmla="val 18349"/>
            </a:avLst>
          </a:prstGeom>
          <a:gradFill flip="none" rotWithShape="1">
            <a:gsLst>
              <a:gs pos="0">
                <a:srgbClr val="90A2B2">
                  <a:shade val="30000"/>
                  <a:satMod val="115000"/>
                </a:srgbClr>
              </a:gs>
              <a:gs pos="50000">
                <a:srgbClr val="90A2B2">
                  <a:shade val="67500"/>
                  <a:satMod val="115000"/>
                </a:srgbClr>
              </a:gs>
              <a:gs pos="100000">
                <a:srgbClr val="90A2B2">
                  <a:shade val="100000"/>
                  <a:satMod val="115000"/>
                </a:srgbClr>
              </a:gs>
            </a:gsLst>
            <a:lin ang="18900000" scaled="1"/>
            <a:tileRect/>
          </a:gra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D00A171F-9862-D1F4-8F51-CF9A735C5C91}"/>
              </a:ext>
            </a:extLst>
          </p:cNvPr>
          <p:cNvSpPr/>
          <p:nvPr/>
        </p:nvSpPr>
        <p:spPr>
          <a:xfrm rot="5400000">
            <a:off x="3103729" y="3024000"/>
            <a:ext cx="753344" cy="753344"/>
          </a:xfrm>
          <a:prstGeom prst="rtTriangle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9" name="그림 18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0541EB-5528-3CBA-4E8E-77E6FE15F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9143" r="2277" b="8812"/>
          <a:stretch>
            <a:fillRect/>
          </a:stretch>
        </p:blipFill>
        <p:spPr>
          <a:xfrm>
            <a:off x="3844329" y="3267574"/>
            <a:ext cx="3048000" cy="5677333"/>
          </a:xfrm>
          <a:prstGeom prst="roundRect">
            <a:avLst>
              <a:gd name="adj" fmla="val 72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6F8194A-0704-F5F5-3CE3-23CE95C55595}"/>
              </a:ext>
            </a:extLst>
          </p:cNvPr>
          <p:cNvSpPr txBox="1"/>
          <p:nvPr/>
        </p:nvSpPr>
        <p:spPr>
          <a:xfrm>
            <a:off x="3103729" y="2227675"/>
            <a:ext cx="45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개인정보 수집 동의서</a:t>
            </a:r>
          </a:p>
        </p:txBody>
      </p:sp>
      <p:sp>
        <p:nvSpPr>
          <p:cNvPr id="9" name="대각선 방향의 모서리가 둥근 사각형 31">
            <a:extLst>
              <a:ext uri="{FF2B5EF4-FFF2-40B4-BE49-F238E27FC236}">
                <a16:creationId xmlns:a16="http://schemas.microsoft.com/office/drawing/2014/main" id="{6236A9DD-D377-7BD1-4CA6-9563E5303494}"/>
              </a:ext>
            </a:extLst>
          </p:cNvPr>
          <p:cNvSpPr/>
          <p:nvPr/>
        </p:nvSpPr>
        <p:spPr>
          <a:xfrm flipH="1">
            <a:off x="10655071" y="3024000"/>
            <a:ext cx="4529199" cy="6164483"/>
          </a:xfrm>
          <a:prstGeom prst="snipRoundRect">
            <a:avLst>
              <a:gd name="adj1" fmla="val 6948"/>
              <a:gd name="adj2" fmla="val 18349"/>
            </a:avLst>
          </a:prstGeom>
          <a:gradFill flip="none" rotWithShape="1">
            <a:gsLst>
              <a:gs pos="0">
                <a:srgbClr val="90A2B2">
                  <a:shade val="30000"/>
                  <a:satMod val="115000"/>
                </a:srgbClr>
              </a:gs>
              <a:gs pos="50000">
                <a:srgbClr val="90A2B2">
                  <a:shade val="67500"/>
                  <a:satMod val="115000"/>
                </a:srgbClr>
              </a:gs>
              <a:gs pos="100000">
                <a:srgbClr val="90A2B2">
                  <a:shade val="100000"/>
                  <a:satMod val="115000"/>
                </a:srgbClr>
              </a:gs>
            </a:gsLst>
            <a:lin ang="18900000" scaled="1"/>
            <a:tileRect/>
          </a:gra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955B67F-B5F3-AF03-CD9B-EBECE85C5980}"/>
              </a:ext>
            </a:extLst>
          </p:cNvPr>
          <p:cNvSpPr/>
          <p:nvPr/>
        </p:nvSpPr>
        <p:spPr>
          <a:xfrm rot="5400000">
            <a:off x="10655070" y="3024000"/>
            <a:ext cx="753344" cy="753344"/>
          </a:xfrm>
          <a:prstGeom prst="rtTriangle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B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0D23A9-8A94-7CA6-8322-1C68F10180DB}"/>
              </a:ext>
            </a:extLst>
          </p:cNvPr>
          <p:cNvSpPr txBox="1"/>
          <p:nvPr/>
        </p:nvSpPr>
        <p:spPr>
          <a:xfrm>
            <a:off x="10655070" y="2227675"/>
            <a:ext cx="45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초기 화면</a:t>
            </a:r>
          </a:p>
        </p:txBody>
      </p:sp>
      <p:pic>
        <p:nvPicPr>
          <p:cNvPr id="8" name="그림 7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6776F0-6AF3-BDD1-81C2-D01D061D5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9" b="8872"/>
          <a:stretch>
            <a:fillRect/>
          </a:stretch>
        </p:blipFill>
        <p:spPr>
          <a:xfrm>
            <a:off x="11381591" y="3267574"/>
            <a:ext cx="3076158" cy="5677333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23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DE702-ED7D-0162-412B-11530A68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27B8A41-243F-62D9-2276-E3F786A2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9DDA03-14E0-CCDA-B167-D6B28909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B408CF-D5DB-0E02-C87A-C49400C88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E1EB01-7BE1-4D81-1463-0E98664EC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06309474-1791-8A1C-6127-BC2191796A28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홈페이지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구성 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상세 설명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E4BA835-9A5E-581B-0EC5-DEF48EE14582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05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7C61220D-6E56-F34E-5DC3-7CBB82705FBF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15</a:t>
            </a:r>
          </a:p>
        </p:txBody>
      </p:sp>
      <p:pic>
        <p:nvPicPr>
          <p:cNvPr id="3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830B81-76CE-7F9E-C8C8-5A71822BE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88" y="2761689"/>
            <a:ext cx="12707624" cy="6008928"/>
          </a:xfrm>
          <a:prstGeom prst="roundRect">
            <a:avLst>
              <a:gd name="adj" fmla="val 35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E37FF0-CC42-DD0C-8AC3-D033206BBB66}"/>
              </a:ext>
            </a:extLst>
          </p:cNvPr>
          <p:cNvSpPr/>
          <p:nvPr/>
        </p:nvSpPr>
        <p:spPr>
          <a:xfrm>
            <a:off x="14759811" y="2816145"/>
            <a:ext cx="632589" cy="315672"/>
          </a:xfrm>
          <a:prstGeom prst="roundRect">
            <a:avLst>
              <a:gd name="adj" fmla="val 33334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ECA7B4-C7DD-BB5A-67E0-E0A2FC5542C2}"/>
              </a:ext>
            </a:extLst>
          </p:cNvPr>
          <p:cNvSpPr/>
          <p:nvPr/>
        </p:nvSpPr>
        <p:spPr>
          <a:xfrm>
            <a:off x="14630400" y="3131817"/>
            <a:ext cx="632589" cy="270000"/>
          </a:xfrm>
          <a:prstGeom prst="roundRect">
            <a:avLst>
              <a:gd name="adj" fmla="val 33334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0E31DE-03CD-EAC5-5A90-9D4D156FF0EB}"/>
              </a:ext>
            </a:extLst>
          </p:cNvPr>
          <p:cNvSpPr/>
          <p:nvPr/>
        </p:nvSpPr>
        <p:spPr>
          <a:xfrm>
            <a:off x="5181600" y="3941009"/>
            <a:ext cx="6096000" cy="3381808"/>
          </a:xfrm>
          <a:prstGeom prst="roundRect">
            <a:avLst>
              <a:gd name="adj" fmla="val 7115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8A0CDA-BCA7-F4D4-0BE5-4A486D0DD71E}"/>
              </a:ext>
            </a:extLst>
          </p:cNvPr>
          <p:cNvSpPr/>
          <p:nvPr/>
        </p:nvSpPr>
        <p:spPr>
          <a:xfrm>
            <a:off x="12420601" y="7858045"/>
            <a:ext cx="381000" cy="315672"/>
          </a:xfrm>
          <a:prstGeom prst="roundRect">
            <a:avLst>
              <a:gd name="adj" fmla="val 33334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D65790-ACB6-E589-D747-82C1ED706506}"/>
              </a:ext>
            </a:extLst>
          </p:cNvPr>
          <p:cNvSpPr/>
          <p:nvPr/>
        </p:nvSpPr>
        <p:spPr>
          <a:xfrm>
            <a:off x="2895600" y="2951145"/>
            <a:ext cx="1219200" cy="315672"/>
          </a:xfrm>
          <a:prstGeom prst="roundRect">
            <a:avLst>
              <a:gd name="adj" fmla="val 33334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0DEEE4-BFC8-EC19-1DBD-8127C65F65D6}"/>
              </a:ext>
            </a:extLst>
          </p:cNvPr>
          <p:cNvSpPr/>
          <p:nvPr/>
        </p:nvSpPr>
        <p:spPr>
          <a:xfrm>
            <a:off x="8229600" y="3817617"/>
            <a:ext cx="1371600" cy="123392"/>
          </a:xfrm>
          <a:prstGeom prst="roundRect">
            <a:avLst>
              <a:gd name="adj" fmla="val 33334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A8F83A-C0A7-1018-08E6-D95BF96544FB}"/>
              </a:ext>
            </a:extLst>
          </p:cNvPr>
          <p:cNvSpPr txBox="1"/>
          <p:nvPr/>
        </p:nvSpPr>
        <p:spPr>
          <a:xfrm>
            <a:off x="457200" y="3093537"/>
            <a:ext cx="19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관련 문서 개수 표기로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결과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신뢰도 향상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4D252-DEA3-51FF-6E52-5D57B67E9E74}"/>
              </a:ext>
            </a:extLst>
          </p:cNvPr>
          <p:cNvSpPr txBox="1"/>
          <p:nvPr/>
        </p:nvSpPr>
        <p:spPr>
          <a:xfrm>
            <a:off x="12847379" y="1456469"/>
            <a:ext cx="28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사용자 설정을 통한 배경 테마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·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글씨 크기 조절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1AB8C-1466-D029-4318-3E360A6A4856}"/>
              </a:ext>
            </a:extLst>
          </p:cNvPr>
          <p:cNvSpPr txBox="1"/>
          <p:nvPr/>
        </p:nvSpPr>
        <p:spPr>
          <a:xfrm>
            <a:off x="15834591" y="331089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사용 후기 설문조사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4E6D-E924-6C93-A3B6-7AA289E86155}"/>
              </a:ext>
            </a:extLst>
          </p:cNvPr>
          <p:cNvSpPr txBox="1"/>
          <p:nvPr/>
        </p:nvSpPr>
        <p:spPr>
          <a:xfrm>
            <a:off x="13174617" y="7277206"/>
            <a:ext cx="200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새로운 상담용 리셋 버튼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CBB1B4-ADB3-6BEF-2FE0-D64775A08CB8}"/>
              </a:ext>
            </a:extLst>
          </p:cNvPr>
          <p:cNvSpPr txBox="1"/>
          <p:nvPr/>
        </p:nvSpPr>
        <p:spPr>
          <a:xfrm>
            <a:off x="11887200" y="4467146"/>
            <a:ext cx="3188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상담 시작 전 필수 안내 사항과 함께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법적 책임은 지지 않는다는 주의 문구를 제공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C45B304-8B6A-630D-5724-B8CADD04BFC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438400" y="3609313"/>
            <a:ext cx="5791200" cy="2700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BF287B9-4CE3-6184-5969-634F9BE826EF}"/>
              </a:ext>
            </a:extLst>
          </p:cNvPr>
          <p:cNvCxnSpPr>
            <a:stCxn id="16" idx="1"/>
          </p:cNvCxnSpPr>
          <p:nvPr/>
        </p:nvCxnSpPr>
        <p:spPr>
          <a:xfrm flipH="1">
            <a:off x="2438400" y="3108981"/>
            <a:ext cx="457200" cy="40383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46E3A2D-0485-A696-4481-D507228A6931}"/>
              </a:ext>
            </a:extLst>
          </p:cNvPr>
          <p:cNvCxnSpPr>
            <a:cxnSpLocks/>
          </p:cNvCxnSpPr>
          <p:nvPr/>
        </p:nvCxnSpPr>
        <p:spPr>
          <a:xfrm flipV="1">
            <a:off x="11277600" y="5189217"/>
            <a:ext cx="533400" cy="2286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9899FC7-5A9F-E0D7-763A-C71B45062867}"/>
              </a:ext>
            </a:extLst>
          </p:cNvPr>
          <p:cNvCxnSpPr>
            <a:cxnSpLocks/>
          </p:cNvCxnSpPr>
          <p:nvPr/>
        </p:nvCxnSpPr>
        <p:spPr>
          <a:xfrm flipV="1">
            <a:off x="12754612" y="7703817"/>
            <a:ext cx="351788" cy="1744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AABF35-F0E6-6F9B-AC35-D7BF976A3A82}"/>
              </a:ext>
            </a:extLst>
          </p:cNvPr>
          <p:cNvCxnSpPr>
            <a:cxnSpLocks/>
          </p:cNvCxnSpPr>
          <p:nvPr/>
        </p:nvCxnSpPr>
        <p:spPr>
          <a:xfrm flipH="1" flipV="1">
            <a:off x="14865223" y="2520822"/>
            <a:ext cx="210882" cy="2780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8F2D367-25E8-8B60-393B-6F4D27E42E7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262989" y="3266817"/>
            <a:ext cx="434211" cy="2460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B7A3073-D167-547D-98C1-F109804FE2EB}"/>
              </a:ext>
            </a:extLst>
          </p:cNvPr>
          <p:cNvSpPr txBox="1"/>
          <p:nvPr/>
        </p:nvSpPr>
        <p:spPr>
          <a:xfrm>
            <a:off x="6412171" y="8951708"/>
            <a:ext cx="547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 링크</a:t>
            </a:r>
            <a:r>
              <a:rPr lang="en-US" altLang="ko-KR" sz="2000" b="1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sz="2000" b="1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2000" b="1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https://lawkeeper.net/</a:t>
            </a:r>
            <a:endParaRPr lang="ko-KR" altLang="en-US" sz="2000" b="1" dirty="0">
              <a:solidFill>
                <a:srgbClr val="526474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57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2D3FC-8F17-7B77-55AF-CB54F8F8C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C83C048-C1A3-F54B-41A3-E47E144C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2EAF0-F5B4-53D3-403C-03485BB1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F6DCCE-0CF3-8CB5-F602-16D896D5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27A985-00D9-26C2-D367-2EFD5654A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DC777ADF-9BD9-FE90-BD1A-F5E78E62F4A8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홈페이지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프로세스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10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단계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542D12BD-14B9-88CE-C40A-94AE36009FEA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05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24C9841C-4BC3-AFA5-C303-BCCD334BF5C4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16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F1793C-6717-96B7-89BC-E94493C48E84}"/>
              </a:ext>
            </a:extLst>
          </p:cNvPr>
          <p:cNvGrpSpPr/>
          <p:nvPr/>
        </p:nvGrpSpPr>
        <p:grpSpPr>
          <a:xfrm>
            <a:off x="872660" y="3314700"/>
            <a:ext cx="16272340" cy="4490502"/>
            <a:chOff x="901638" y="3383498"/>
            <a:chExt cx="15499853" cy="4277327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9A4FF5F5-9CBA-680B-AB31-52BA02E874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3478573"/>
              <a:ext cx="15329109" cy="0"/>
            </a:xfrm>
            <a:prstGeom prst="line">
              <a:avLst/>
            </a:prstGeom>
            <a:ln>
              <a:solidFill>
                <a:srgbClr val="52647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449FD73-8DBE-1763-2170-8F31C5F406CC}"/>
                </a:ext>
              </a:extLst>
            </p:cNvPr>
            <p:cNvSpPr/>
            <p:nvPr/>
          </p:nvSpPr>
          <p:spPr>
            <a:xfrm>
              <a:off x="1556427" y="3383498"/>
              <a:ext cx="190151" cy="190151"/>
            </a:xfrm>
            <a:prstGeom prst="ellipse">
              <a:avLst/>
            </a:prstGeom>
            <a:solidFill>
              <a:srgbClr val="879AAB"/>
            </a:solidFill>
            <a:ln>
              <a:solidFill>
                <a:srgbClr val="52647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EA538D-0779-8F93-CC3C-FBA19B07678E}"/>
                </a:ext>
              </a:extLst>
            </p:cNvPr>
            <p:cNvSpPr txBox="1"/>
            <p:nvPr/>
          </p:nvSpPr>
          <p:spPr>
            <a:xfrm>
              <a:off x="901638" y="6555920"/>
              <a:ext cx="1499725" cy="498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후속 질문</a:t>
              </a:r>
              <a:endParaRPr lang="en-US" altLang="ko-KR" sz="28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9DF6B57-76F1-47CB-464D-08EA6E8387E2}"/>
                </a:ext>
              </a:extLst>
            </p:cNvPr>
            <p:cNvSpPr/>
            <p:nvPr/>
          </p:nvSpPr>
          <p:spPr>
            <a:xfrm>
              <a:off x="4231447" y="3383498"/>
              <a:ext cx="190151" cy="19015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2647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A3DF4B9-997A-9425-19CF-04BE85C3E947}"/>
                </a:ext>
              </a:extLst>
            </p:cNvPr>
            <p:cNvSpPr/>
            <p:nvPr/>
          </p:nvSpPr>
          <p:spPr>
            <a:xfrm>
              <a:off x="2686988" y="4012427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 </a:t>
              </a:r>
              <a:r>
                <a:rPr lang="ko-KR" altLang="en-US" sz="28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충분성</a:t>
              </a:r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판단</a:t>
              </a:r>
              <a:endParaRPr lang="ko-KR" altLang="en-US" sz="2800" dirty="0">
                <a:solidFill>
                  <a:srgbClr val="202A4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BD64DCE-4F27-3CF7-7E80-883D57A67A90}"/>
                </a:ext>
              </a:extLst>
            </p:cNvPr>
            <p:cNvSpPr/>
            <p:nvPr/>
          </p:nvSpPr>
          <p:spPr>
            <a:xfrm>
              <a:off x="2686988" y="5974235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 </a:t>
              </a:r>
              <a:r>
                <a:rPr lang="en-US" altLang="ko-KR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+ </a:t>
              </a:r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질문</a:t>
              </a:r>
              <a:endParaRPr lang="en-US" altLang="ko-KR" sz="28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요약 </a:t>
              </a:r>
              <a:r>
                <a:rPr lang="en-US" altLang="ko-KR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&amp;</a:t>
              </a:r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r>
                <a:rPr lang="ko-KR" altLang="en-US" sz="2800" dirty="0" err="1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임베딩</a:t>
              </a:r>
              <a:endParaRPr lang="ko-KR" altLang="en-US" sz="28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48C128F-D65B-C15D-98E2-419FE63F99D7}"/>
                </a:ext>
              </a:extLst>
            </p:cNvPr>
            <p:cNvSpPr/>
            <p:nvPr/>
          </p:nvSpPr>
          <p:spPr>
            <a:xfrm>
              <a:off x="7709924" y="3383498"/>
              <a:ext cx="190151" cy="19015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2647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C27648A-B8FE-40EE-C0C9-CC37AA4E8B18}"/>
                </a:ext>
              </a:extLst>
            </p:cNvPr>
            <p:cNvSpPr/>
            <p:nvPr/>
          </p:nvSpPr>
          <p:spPr>
            <a:xfrm>
              <a:off x="6165465" y="4012427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</a:t>
              </a:r>
              <a:endParaRPr lang="en-US" altLang="ko-KR" sz="28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>
                <a:defRPr/>
              </a:pPr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요약</a:t>
              </a:r>
              <a:r>
                <a:rPr lang="en-US" altLang="ko-KR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&amp; </a:t>
              </a:r>
              <a:r>
                <a:rPr lang="ko-KR" altLang="en-US" sz="28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임베딩</a:t>
              </a:r>
              <a:endParaRPr lang="ko-KR" altLang="en-US" sz="2800" dirty="0">
                <a:solidFill>
                  <a:srgbClr val="202A41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A1F9B1E-00DE-8064-C13B-1ADE5D12ACDE}"/>
                </a:ext>
              </a:extLst>
            </p:cNvPr>
            <p:cNvSpPr/>
            <p:nvPr/>
          </p:nvSpPr>
          <p:spPr>
            <a:xfrm>
              <a:off x="6165465" y="5974235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 </a:t>
              </a:r>
              <a:r>
                <a:rPr lang="en-US" altLang="ko-KR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+ </a:t>
              </a:r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질문</a:t>
              </a:r>
              <a:r>
                <a:rPr lang="en-US" altLang="ko-KR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</a:p>
            <a:p>
              <a:pPr algn="ctr"/>
              <a:r>
                <a:rPr lang="en-US" altLang="ko-KR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 </a:t>
              </a:r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검색</a:t>
              </a:r>
              <a:endParaRPr lang="en-US" altLang="ko-KR" sz="28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155D10-BBCF-C3C0-146E-7AD0680B6C69}"/>
                </a:ext>
              </a:extLst>
            </p:cNvPr>
            <p:cNvSpPr/>
            <p:nvPr/>
          </p:nvSpPr>
          <p:spPr>
            <a:xfrm>
              <a:off x="11188402" y="3383498"/>
              <a:ext cx="190151" cy="19015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2647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22AF23CB-2FE3-2F99-7858-80F32530C5A8}"/>
                </a:ext>
              </a:extLst>
            </p:cNvPr>
            <p:cNvSpPr/>
            <p:nvPr/>
          </p:nvSpPr>
          <p:spPr>
            <a:xfrm>
              <a:off x="9643943" y="4012427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 </a:t>
              </a:r>
              <a:r>
                <a:rPr lang="en-US" altLang="ko-KR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 </a:t>
              </a:r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검색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9A80FDC-6418-1988-1AD8-D6AA60255609}"/>
                </a:ext>
              </a:extLst>
            </p:cNvPr>
            <p:cNvSpPr/>
            <p:nvPr/>
          </p:nvSpPr>
          <p:spPr>
            <a:xfrm>
              <a:off x="9643943" y="5974235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대화 히스토리</a:t>
              </a:r>
              <a:endParaRPr lang="en-US" altLang="ko-KR" sz="28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요약</a:t>
              </a:r>
              <a:endParaRPr lang="en-US" altLang="ko-KR" sz="28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EB29B80-F0B4-083B-992B-F33BECFF1D9F}"/>
                </a:ext>
              </a:extLst>
            </p:cNvPr>
            <p:cNvSpPr/>
            <p:nvPr/>
          </p:nvSpPr>
          <p:spPr>
            <a:xfrm>
              <a:off x="14666881" y="3383498"/>
              <a:ext cx="190151" cy="19015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2647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7CBD1B3-1EEB-6734-B7E9-04CEC847F878}"/>
                </a:ext>
              </a:extLst>
            </p:cNvPr>
            <p:cNvSpPr/>
            <p:nvPr/>
          </p:nvSpPr>
          <p:spPr>
            <a:xfrm>
              <a:off x="13122422" y="4012427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응답 생성</a:t>
              </a:r>
              <a:endParaRPr lang="en-US" altLang="ko-KR" sz="28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&amp;</a:t>
              </a:r>
            </a:p>
            <a:p>
              <a:pPr algn="ctr"/>
              <a:r>
                <a:rPr lang="en-US" altLang="ko-KR" sz="28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BigQuery</a:t>
              </a:r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기록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B06AB1D-D18A-D67E-2F05-846905A7AF27}"/>
                </a:ext>
              </a:extLst>
            </p:cNvPr>
            <p:cNvSpPr/>
            <p:nvPr/>
          </p:nvSpPr>
          <p:spPr>
            <a:xfrm>
              <a:off x="13122422" y="5974235"/>
              <a:ext cx="3279069" cy="1686590"/>
            </a:xfrm>
            <a:prstGeom prst="roundRect">
              <a:avLst>
                <a:gd name="adj" fmla="val 14883"/>
              </a:avLst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응답 생성</a:t>
              </a:r>
              <a:endParaRPr lang="en-US" altLang="ko-KR" sz="28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en-US" altLang="ko-KR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&amp;</a:t>
              </a:r>
            </a:p>
            <a:p>
              <a:pPr algn="ctr"/>
              <a:r>
                <a:rPr lang="en-US" altLang="ko-KR" sz="2800" dirty="0" err="1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BigQuery</a:t>
              </a:r>
              <a:r>
                <a:rPr lang="ko-KR" altLang="en-US" sz="28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기록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85A22F-45CD-4486-2B65-946785148D29}"/>
                </a:ext>
              </a:extLst>
            </p:cNvPr>
            <p:cNvSpPr txBox="1"/>
            <p:nvPr/>
          </p:nvSpPr>
          <p:spPr>
            <a:xfrm>
              <a:off x="901638" y="4602261"/>
              <a:ext cx="1499725" cy="498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 입력</a:t>
              </a:r>
              <a:endParaRPr lang="en-US" altLang="ko-KR" sz="28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19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90DF58-7DA8-0967-45B3-C485B93B2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496D300-AAA5-FF88-8AC1-38D0C442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3F6B1E-C5C1-E427-4CCE-F63961F2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AB379F9-EBDE-A946-576D-DF6EE76D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CAE2C10-9487-E675-1C45-A8576F810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2E2F787A-AF87-5045-A387-FB862054E9C2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홈페이지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핵심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클래스 구조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881F3374-7686-587E-9FFB-CE24B17B5BE1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05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AD1F8F9C-E8DC-6970-CD56-4693B8AE32E6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17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5D4500-5ABE-59D7-425A-F524F4CCD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2336800"/>
            <a:ext cx="11760200" cy="1282700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8DBCBBC0-7E03-117A-A1CD-20EC75A4F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5168900"/>
            <a:ext cx="11760200" cy="12827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53B62500-7CA5-2C50-F69F-0520BF2E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8013700"/>
            <a:ext cx="11760200" cy="128270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550AACE1-D76E-0C69-0CB8-AC4C17611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3759200"/>
            <a:ext cx="11760200" cy="1282700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99C7F0BE-97E9-50F6-4985-43E3A2C3E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6591300"/>
            <a:ext cx="11760200" cy="1282700"/>
          </a:xfrm>
          <a:prstGeom prst="rect">
            <a:avLst/>
          </a:prstGeom>
        </p:spPr>
      </p:pic>
      <p:sp>
        <p:nvSpPr>
          <p:cNvPr id="34" name="TextBox 26">
            <a:extLst>
              <a:ext uri="{FF2B5EF4-FFF2-40B4-BE49-F238E27FC236}">
                <a16:creationId xmlns:a16="http://schemas.microsoft.com/office/drawing/2014/main" id="{BE339DDB-9B5A-B8FC-2121-355AA6CF3C2B}"/>
              </a:ext>
            </a:extLst>
          </p:cNvPr>
          <p:cNvSpPr txBox="1"/>
          <p:nvPr/>
        </p:nvSpPr>
        <p:spPr>
          <a:xfrm>
            <a:off x="2705100" y="2603500"/>
            <a:ext cx="1181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rgbClr val="F2EFEC"/>
                </a:solidFill>
                <a:latin typeface="Pretendard SemiBold"/>
              </a:rPr>
              <a:t>01</a:t>
            </a:r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737AC77B-C2AA-DB28-F7F7-5050AE775F18}"/>
              </a:ext>
            </a:extLst>
          </p:cNvPr>
          <p:cNvSpPr/>
          <p:nvPr/>
        </p:nvSpPr>
        <p:spPr>
          <a:xfrm flipH="1">
            <a:off x="2774950" y="2336800"/>
            <a:ext cx="3130550" cy="1282700"/>
          </a:xfrm>
          <a:prstGeom prst="snip1Rect">
            <a:avLst>
              <a:gd name="adj" fmla="val 17654"/>
            </a:avLst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2AF7F-131C-20C3-88EF-77FD3F5FD4E0}"/>
              </a:ext>
            </a:extLst>
          </p:cNvPr>
          <p:cNvSpPr txBox="1"/>
          <p:nvPr/>
        </p:nvSpPr>
        <p:spPr>
          <a:xfrm>
            <a:off x="2774950" y="2528298"/>
            <a:ext cx="31305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b="1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DirectBigQuery</a:t>
            </a:r>
            <a:endParaRPr lang="en-US" altLang="ko-KR" sz="26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Logger </a:t>
            </a:r>
            <a:endParaRPr lang="ko-KR" altLang="en-US" sz="26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3B6D24-527E-15A4-7FD1-461EC31AF8CD}"/>
              </a:ext>
            </a:extLst>
          </p:cNvPr>
          <p:cNvSpPr txBox="1"/>
          <p:nvPr/>
        </p:nvSpPr>
        <p:spPr>
          <a:xfrm>
            <a:off x="6210300" y="2574379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상담 내용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처리 속도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에러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시스템 상태를 </a:t>
            </a:r>
            <a:r>
              <a:rPr lang="en-US" altLang="ko-KR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Google </a:t>
            </a:r>
            <a:r>
              <a:rPr lang="en-US" altLang="ko-KR" sz="2200" b="1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BigQuery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바로 기록해 </a:t>
            </a:r>
            <a:endParaRPr lang="en-US" altLang="ko-KR" sz="22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서비스 상황을 실시간으로 확인하고 분석할 수 있게 함</a:t>
            </a:r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B25C6635-AD06-264D-8F0E-3FABDD271D84}"/>
              </a:ext>
            </a:extLst>
          </p:cNvPr>
          <p:cNvSpPr/>
          <p:nvPr/>
        </p:nvSpPr>
        <p:spPr>
          <a:xfrm flipH="1">
            <a:off x="2774950" y="3759200"/>
            <a:ext cx="3130550" cy="1282700"/>
          </a:xfrm>
          <a:prstGeom prst="snip1Rect">
            <a:avLst>
              <a:gd name="adj" fmla="val 17654"/>
            </a:avLst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9F7F4325-B6DB-534D-6DB0-B391B86097D8}"/>
              </a:ext>
            </a:extLst>
          </p:cNvPr>
          <p:cNvSpPr/>
          <p:nvPr/>
        </p:nvSpPr>
        <p:spPr>
          <a:xfrm flipH="1">
            <a:off x="2774950" y="5175250"/>
            <a:ext cx="3130550" cy="1282700"/>
          </a:xfrm>
          <a:prstGeom prst="snip1Rect">
            <a:avLst>
              <a:gd name="adj" fmla="val 17654"/>
            </a:avLst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36FAD783-0AB8-D83C-6339-C6A06A8985BF}"/>
              </a:ext>
            </a:extLst>
          </p:cNvPr>
          <p:cNvSpPr/>
          <p:nvPr/>
        </p:nvSpPr>
        <p:spPr>
          <a:xfrm flipH="1">
            <a:off x="2774950" y="6597650"/>
            <a:ext cx="3130550" cy="1282700"/>
          </a:xfrm>
          <a:prstGeom prst="snip1Rect">
            <a:avLst>
              <a:gd name="adj" fmla="val 17654"/>
            </a:avLst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5D06269A-F993-1043-FD2A-0D6C4A26E698}"/>
              </a:ext>
            </a:extLst>
          </p:cNvPr>
          <p:cNvSpPr/>
          <p:nvPr/>
        </p:nvSpPr>
        <p:spPr>
          <a:xfrm flipH="1">
            <a:off x="2774950" y="8021721"/>
            <a:ext cx="3130550" cy="1282700"/>
          </a:xfrm>
          <a:prstGeom prst="snip1Rect">
            <a:avLst>
              <a:gd name="adj" fmla="val 17654"/>
            </a:avLst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F5A3C0-FE3C-99C9-6176-04CAE2829EA1}"/>
              </a:ext>
            </a:extLst>
          </p:cNvPr>
          <p:cNvSpPr txBox="1"/>
          <p:nvPr/>
        </p:nvSpPr>
        <p:spPr>
          <a:xfrm>
            <a:off x="2782971" y="3985051"/>
            <a:ext cx="3122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ResponseCache</a:t>
            </a:r>
            <a:r>
              <a:rPr lang="en-US" altLang="ko-KR" sz="24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&amp;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EmbeddingCache</a:t>
            </a:r>
            <a:endParaRPr lang="ko-KR" altLang="en-US" sz="24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C589-0434-CAD0-3422-DC90DCCDC22E}"/>
              </a:ext>
            </a:extLst>
          </p:cNvPr>
          <p:cNvSpPr txBox="1"/>
          <p:nvPr/>
        </p:nvSpPr>
        <p:spPr>
          <a:xfrm>
            <a:off x="6210300" y="4012108"/>
            <a:ext cx="93726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자주 쓰는 응답과 </a:t>
            </a:r>
            <a:r>
              <a:rPr lang="ko-KR" altLang="en-US" sz="2200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결과를 저장해 같은 요청이 오면 바로 꺼내 쓰고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</a:p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용량이 차면 가장 오래된 걸 지워 </a:t>
            </a:r>
            <a:r>
              <a:rPr lang="ko-KR" altLang="en-US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메모리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효율적으로 관리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DF7BCE-26E3-A1CE-1969-5A4CA1F7AA34}"/>
              </a:ext>
            </a:extLst>
          </p:cNvPr>
          <p:cNvSpPr txBox="1"/>
          <p:nvPr/>
        </p:nvSpPr>
        <p:spPr>
          <a:xfrm>
            <a:off x="2766928" y="5369816"/>
            <a:ext cx="31305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Embedding</a:t>
            </a:r>
          </a:p>
          <a:p>
            <a:pPr algn="ctr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Service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6595B9-3086-4440-4C15-0D6C1EE5738F}"/>
              </a:ext>
            </a:extLst>
          </p:cNvPr>
          <p:cNvSpPr txBox="1"/>
          <p:nvPr/>
        </p:nvSpPr>
        <p:spPr>
          <a:xfrm>
            <a:off x="6210300" y="5431879"/>
            <a:ext cx="93726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문장을 숫자 벡터로 변환하는 </a:t>
            </a:r>
            <a:r>
              <a:rPr lang="ko-KR" altLang="en-US" sz="2200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작업을 외부 서버에 맡기고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</a:p>
          <a:p>
            <a:r>
              <a:rPr lang="ko-KR" altLang="en-US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캐시 저장과 서버 상태 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확인을 통해 빠르고 안정적으로 처리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77B11F-A5C9-98ED-B2B5-463CE2E9582F}"/>
              </a:ext>
            </a:extLst>
          </p:cNvPr>
          <p:cNvSpPr txBox="1"/>
          <p:nvPr/>
        </p:nvSpPr>
        <p:spPr>
          <a:xfrm>
            <a:off x="2782971" y="6792216"/>
            <a:ext cx="31225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b="1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ChromaDB</a:t>
            </a:r>
            <a:endParaRPr lang="en-US" altLang="ko-KR" sz="26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8253BA-B6CA-1F38-E1D3-D17E396F7787}"/>
              </a:ext>
            </a:extLst>
          </p:cNvPr>
          <p:cNvSpPr txBox="1"/>
          <p:nvPr/>
        </p:nvSpPr>
        <p:spPr>
          <a:xfrm>
            <a:off x="6210300" y="6854279"/>
            <a:ext cx="93726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여러 법률 문서 저장소를 한 번에 </a:t>
            </a:r>
            <a:r>
              <a:rPr lang="ko-KR" altLang="en-US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검색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하고 결과를 합쳐서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</a:p>
          <a:p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AI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가 답변할 때 참고할 수 있는 근거 자료를 최적화해 제공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37DC6C-65B1-ED26-5DFB-D4C95053A809}"/>
              </a:ext>
            </a:extLst>
          </p:cNvPr>
          <p:cNvSpPr txBox="1"/>
          <p:nvPr/>
        </p:nvSpPr>
        <p:spPr>
          <a:xfrm>
            <a:off x="2770938" y="8408828"/>
            <a:ext cx="312252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Chat Service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C16383-154E-1A2D-B094-4C016448DD9D}"/>
              </a:ext>
            </a:extLst>
          </p:cNvPr>
          <p:cNvSpPr txBox="1"/>
          <p:nvPr/>
        </p:nvSpPr>
        <p:spPr>
          <a:xfrm>
            <a:off x="6210300" y="827835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상담 세션을 관리하고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설명이 충분한지 판단하며</a:t>
            </a:r>
            <a:r>
              <a: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요약과 </a:t>
            </a:r>
            <a:r>
              <a:rPr lang="en-US" altLang="ko-KR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AI </a:t>
            </a:r>
            <a:r>
              <a:rPr lang="ko-KR" altLang="en-US" sz="22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스트리밍 응답</a:t>
            </a:r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을 처리해 처음부터 끝까지 상담 흐름을 이어주는 핵심 기능 담당</a:t>
            </a:r>
          </a:p>
        </p:txBody>
      </p:sp>
    </p:spTree>
    <p:extLst>
      <p:ext uri="{BB962C8B-B14F-4D97-AF65-F5344CB8AC3E}">
        <p14:creationId xmlns:p14="http://schemas.microsoft.com/office/powerpoint/2010/main" val="294833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58CA7-DBA9-E39D-7507-53357334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D40EBE-BC11-6B17-9CBD-70E34C07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A9B730-CE40-71B9-158F-D75B4DDF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21125F-C922-B1F0-51A3-4D722C25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6954A5-0860-7AD9-74E1-7DD25479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AF49AB84-0667-7E3D-08D3-289F33DD9A72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홈페이지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배포 방법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495263C8-A4B5-D6F2-1821-292AFA0C06AC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05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930ED99-078C-C55F-AEA8-AE1B45791DE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18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26F8CC-716D-D506-7FD7-8245390D6A81}"/>
              </a:ext>
            </a:extLst>
          </p:cNvPr>
          <p:cNvGrpSpPr/>
          <p:nvPr/>
        </p:nvGrpSpPr>
        <p:grpSpPr>
          <a:xfrm>
            <a:off x="6629400" y="3424849"/>
            <a:ext cx="4724400" cy="4607818"/>
            <a:chOff x="3780471" y="2789900"/>
            <a:chExt cx="3087992" cy="3011791"/>
          </a:xfrm>
          <a:solidFill>
            <a:srgbClr val="526474"/>
          </a:soli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833D58C-683F-9DB3-5B1B-5C7911991175}"/>
                </a:ext>
              </a:extLst>
            </p:cNvPr>
            <p:cNvSpPr/>
            <p:nvPr/>
          </p:nvSpPr>
          <p:spPr>
            <a:xfrm>
              <a:off x="3780471" y="2789900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6D0A016-0BD6-F163-FEE7-3E71C308FF8A}"/>
                </a:ext>
              </a:extLst>
            </p:cNvPr>
            <p:cNvSpPr/>
            <p:nvPr/>
          </p:nvSpPr>
          <p:spPr>
            <a:xfrm rot="16200000">
              <a:off x="3438510" y="4361525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66F34C2-EBF7-0319-3089-631116D6F156}"/>
                </a:ext>
              </a:extLst>
            </p:cNvPr>
            <p:cNvSpPr/>
            <p:nvPr/>
          </p:nvSpPr>
          <p:spPr>
            <a:xfrm rot="10800000">
              <a:off x="5086335" y="4703487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8E72209-42B7-78DE-4A4D-A808A8DE7DF2}"/>
                </a:ext>
              </a:extLst>
            </p:cNvPr>
            <p:cNvSpPr/>
            <p:nvPr/>
          </p:nvSpPr>
          <p:spPr>
            <a:xfrm rot="5400000">
              <a:off x="5428297" y="3131862"/>
              <a:ext cx="1782128" cy="1098204"/>
            </a:xfrm>
            <a:custGeom>
              <a:avLst/>
              <a:gdLst>
                <a:gd name="connsiteX0" fmla="*/ 94047 w 1038700"/>
                <a:gd name="connsiteY0" fmla="*/ 0 h 640080"/>
                <a:gd name="connsiteX1" fmla="*/ 546033 w 1038700"/>
                <a:gd name="connsiteY1" fmla="*/ 0 h 640080"/>
                <a:gd name="connsiteX2" fmla="*/ 640080 w 1038700"/>
                <a:gd name="connsiteY2" fmla="*/ 94047 h 640080"/>
                <a:gd name="connsiteX3" fmla="*/ 640080 w 1038700"/>
                <a:gd name="connsiteY3" fmla="*/ 516251 h 640080"/>
                <a:gd name="connsiteX4" fmla="*/ 579020 w 1038700"/>
                <a:gd name="connsiteY4" fmla="*/ 516251 h 640080"/>
                <a:gd name="connsiteX5" fmla="*/ 579020 w 1038700"/>
                <a:gd name="connsiteY5" fmla="*/ 111898 h 640080"/>
                <a:gd name="connsiteX6" fmla="*/ 528182 w 1038700"/>
                <a:gd name="connsiteY6" fmla="*/ 61060 h 640080"/>
                <a:gd name="connsiteX7" fmla="*/ 111898 w 1038700"/>
                <a:gd name="connsiteY7" fmla="*/ 61060 h 640080"/>
                <a:gd name="connsiteX8" fmla="*/ 61060 w 1038700"/>
                <a:gd name="connsiteY8" fmla="*/ 111898 h 640080"/>
                <a:gd name="connsiteX9" fmla="*/ 61060 w 1038700"/>
                <a:gd name="connsiteY9" fmla="*/ 528182 h 640080"/>
                <a:gd name="connsiteX10" fmla="*/ 111898 w 1038700"/>
                <a:gd name="connsiteY10" fmla="*/ 579020 h 640080"/>
                <a:gd name="connsiteX11" fmla="*/ 339565 w 1038700"/>
                <a:gd name="connsiteY11" fmla="*/ 579020 h 640080"/>
                <a:gd name="connsiteX12" fmla="*/ 339565 w 1038700"/>
                <a:gd name="connsiteY12" fmla="*/ 578643 h 640080"/>
                <a:gd name="connsiteX13" fmla="*/ 1038700 w 1038700"/>
                <a:gd name="connsiteY13" fmla="*/ 578643 h 640080"/>
                <a:gd name="connsiteX14" fmla="*/ 1038700 w 1038700"/>
                <a:gd name="connsiteY14" fmla="*/ 640080 h 640080"/>
                <a:gd name="connsiteX15" fmla="*/ 489823 w 1038700"/>
                <a:gd name="connsiteY15" fmla="*/ 640080 h 640080"/>
                <a:gd name="connsiteX16" fmla="*/ 339565 w 1038700"/>
                <a:gd name="connsiteY16" fmla="*/ 640080 h 640080"/>
                <a:gd name="connsiteX17" fmla="*/ 94047 w 1038700"/>
                <a:gd name="connsiteY17" fmla="*/ 640080 h 640080"/>
                <a:gd name="connsiteX18" fmla="*/ 0 w 1038700"/>
                <a:gd name="connsiteY18" fmla="*/ 546033 h 640080"/>
                <a:gd name="connsiteX19" fmla="*/ 0 w 1038700"/>
                <a:gd name="connsiteY19" fmla="*/ 94047 h 640080"/>
                <a:gd name="connsiteX20" fmla="*/ 94047 w 1038700"/>
                <a:gd name="connsiteY20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700" h="640080">
                  <a:moveTo>
                    <a:pt x="94047" y="0"/>
                  </a:moveTo>
                  <a:lnTo>
                    <a:pt x="546033" y="0"/>
                  </a:lnTo>
                  <a:cubicBezTo>
                    <a:pt x="597974" y="0"/>
                    <a:pt x="640080" y="42106"/>
                    <a:pt x="640080" y="94047"/>
                  </a:cubicBezTo>
                  <a:lnTo>
                    <a:pt x="640080" y="516251"/>
                  </a:lnTo>
                  <a:lnTo>
                    <a:pt x="579020" y="516251"/>
                  </a:lnTo>
                  <a:lnTo>
                    <a:pt x="579020" y="111898"/>
                  </a:lnTo>
                  <a:cubicBezTo>
                    <a:pt x="579020" y="83821"/>
                    <a:pt x="556259" y="61060"/>
                    <a:pt x="528182" y="61060"/>
                  </a:cubicBezTo>
                  <a:lnTo>
                    <a:pt x="111898" y="61060"/>
                  </a:lnTo>
                  <a:cubicBezTo>
                    <a:pt x="83821" y="61060"/>
                    <a:pt x="61060" y="83821"/>
                    <a:pt x="61060" y="111898"/>
                  </a:cubicBezTo>
                  <a:lnTo>
                    <a:pt x="61060" y="528182"/>
                  </a:lnTo>
                  <a:cubicBezTo>
                    <a:pt x="61060" y="556259"/>
                    <a:pt x="83821" y="579020"/>
                    <a:pt x="111898" y="579020"/>
                  </a:cubicBezTo>
                  <a:lnTo>
                    <a:pt x="339565" y="579020"/>
                  </a:lnTo>
                  <a:lnTo>
                    <a:pt x="339565" y="578643"/>
                  </a:lnTo>
                  <a:lnTo>
                    <a:pt x="1038700" y="578643"/>
                  </a:lnTo>
                  <a:lnTo>
                    <a:pt x="1038700" y="640080"/>
                  </a:lnTo>
                  <a:lnTo>
                    <a:pt x="489823" y="640080"/>
                  </a:lnTo>
                  <a:lnTo>
                    <a:pt x="339565" y="640080"/>
                  </a:lnTo>
                  <a:lnTo>
                    <a:pt x="94047" y="640080"/>
                  </a:lnTo>
                  <a:cubicBezTo>
                    <a:pt x="42106" y="640080"/>
                    <a:pt x="0" y="597974"/>
                    <a:pt x="0" y="546033"/>
                  </a:cubicBezTo>
                  <a:lnTo>
                    <a:pt x="0" y="94047"/>
                  </a:lnTo>
                  <a:cubicBezTo>
                    <a:pt x="0" y="42106"/>
                    <a:pt x="42106" y="0"/>
                    <a:pt x="94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CAEB83-945A-8839-438D-D614F2F3438B}"/>
              </a:ext>
            </a:extLst>
          </p:cNvPr>
          <p:cNvGrpSpPr/>
          <p:nvPr/>
        </p:nvGrpSpPr>
        <p:grpSpPr>
          <a:xfrm>
            <a:off x="1425589" y="2931665"/>
            <a:ext cx="5057866" cy="1868937"/>
            <a:chOff x="1701800" y="2810044"/>
            <a:chExt cx="5057866" cy="18689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A5631-6A84-FDDA-855E-F2A959CEDE91}"/>
                </a:ext>
              </a:extLst>
            </p:cNvPr>
            <p:cNvSpPr txBox="1"/>
            <p:nvPr/>
          </p:nvSpPr>
          <p:spPr>
            <a:xfrm>
              <a:off x="3254466" y="2810044"/>
              <a:ext cx="350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 err="1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ChromaDB</a:t>
              </a:r>
              <a:r>
                <a:rPr lang="en-US" altLang="ko-KR" sz="28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 </a:t>
              </a:r>
              <a:r>
                <a:rPr lang="ko-KR" altLang="en-US" sz="28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업로드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BBC6B8-424F-C704-AE49-EE2D429E3976}"/>
                </a:ext>
              </a:extLst>
            </p:cNvPr>
            <p:cNvSpPr txBox="1"/>
            <p:nvPr/>
          </p:nvSpPr>
          <p:spPr>
            <a:xfrm>
              <a:off x="1701800" y="3355542"/>
              <a:ext cx="50578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임베딩이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완료된 </a:t>
              </a:r>
              <a:r>
                <a:rPr lang="en-US" altLang="ko-KR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ChromaDB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데이터 파일을 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Google Cloud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가상 서버에 업로드하고</a:t>
              </a:r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r"/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해당 서버에서 </a:t>
              </a:r>
              <a:r>
                <a:rPr lang="en-US" altLang="ko-KR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ChromaDB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를 실행해 </a:t>
              </a:r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r"/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데이터를 검색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·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활용하는 방식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7CF80E-AD5A-8510-1E5D-5C554C947B72}"/>
              </a:ext>
            </a:extLst>
          </p:cNvPr>
          <p:cNvGrpSpPr/>
          <p:nvPr/>
        </p:nvGrpSpPr>
        <p:grpSpPr>
          <a:xfrm>
            <a:off x="11499745" y="2937891"/>
            <a:ext cx="4902200" cy="1868937"/>
            <a:chOff x="11125200" y="2810044"/>
            <a:chExt cx="4902200" cy="18689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8D8632-8017-5368-889B-C8B41F472777}"/>
                </a:ext>
              </a:extLst>
            </p:cNvPr>
            <p:cNvSpPr txBox="1"/>
            <p:nvPr/>
          </p:nvSpPr>
          <p:spPr>
            <a:xfrm>
              <a:off x="11125200" y="2810044"/>
              <a:ext cx="32004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 err="1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임베딩</a:t>
              </a:r>
              <a:r>
                <a:rPr lang="ko-KR" altLang="en-US" sz="28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 서버 연결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C88242-4697-77BE-D9CC-8D4B4F293D20}"/>
                </a:ext>
              </a:extLst>
            </p:cNvPr>
            <p:cNvSpPr txBox="1"/>
            <p:nvPr/>
          </p:nvSpPr>
          <p:spPr>
            <a:xfrm>
              <a:off x="11125200" y="3355542"/>
              <a:ext cx="4902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Google Cloud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에 </a:t>
              </a:r>
              <a:r>
                <a:rPr lang="ko-KR" altLang="en-US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임베딩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서버를 설치해 질문을 벡터로 변환하고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</a:t>
              </a:r>
            </a:p>
            <a:p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이를 </a:t>
              </a:r>
              <a:r>
                <a:rPr lang="ko-KR" altLang="en-US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업로드된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r>
                <a:rPr lang="en-US" altLang="ko-KR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ChromaDB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데이터 파일에서 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검색하는 데 활용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EC744F9-7D99-1B8A-3190-2B734DAC66B0}"/>
              </a:ext>
            </a:extLst>
          </p:cNvPr>
          <p:cNvGrpSpPr/>
          <p:nvPr/>
        </p:nvGrpSpPr>
        <p:grpSpPr>
          <a:xfrm>
            <a:off x="2582920" y="6021038"/>
            <a:ext cx="3900535" cy="1865662"/>
            <a:chOff x="2859131" y="5289451"/>
            <a:chExt cx="3900535" cy="18656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71E21-999B-E794-AAED-04F79CED7361}"/>
                </a:ext>
              </a:extLst>
            </p:cNvPr>
            <p:cNvSpPr txBox="1"/>
            <p:nvPr/>
          </p:nvSpPr>
          <p:spPr>
            <a:xfrm>
              <a:off x="3254466" y="5289451"/>
              <a:ext cx="350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코드 환경 구성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0BFFC0-7F8F-D01E-5299-B0AEAC87DE15}"/>
                </a:ext>
              </a:extLst>
            </p:cNvPr>
            <p:cNvSpPr txBox="1"/>
            <p:nvPr/>
          </p:nvSpPr>
          <p:spPr>
            <a:xfrm>
              <a:off x="2859131" y="5831674"/>
              <a:ext cx="39005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프로그램 실행에 필요한 </a:t>
              </a:r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r"/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API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키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·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서버 주소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·DB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정보를 </a:t>
              </a:r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r"/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환경 변수 파일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(.env)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에 설정하고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</a:t>
              </a:r>
            </a:p>
            <a:p>
              <a:pPr algn="r"/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필요한 도구와 라이브러리를 설치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A883A8-BA73-7641-7D42-1F4A850EE8C8}"/>
              </a:ext>
            </a:extLst>
          </p:cNvPr>
          <p:cNvGrpSpPr/>
          <p:nvPr/>
        </p:nvGrpSpPr>
        <p:grpSpPr>
          <a:xfrm>
            <a:off x="11499745" y="6021038"/>
            <a:ext cx="5638800" cy="1868937"/>
            <a:chOff x="11125200" y="5354620"/>
            <a:chExt cx="5638800" cy="18689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18BA95-0440-6C9E-8D5F-16616E682E6E}"/>
                </a:ext>
              </a:extLst>
            </p:cNvPr>
            <p:cNvSpPr txBox="1"/>
            <p:nvPr/>
          </p:nvSpPr>
          <p:spPr>
            <a:xfrm>
              <a:off x="11125200" y="5354620"/>
              <a:ext cx="32004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Cloud Run </a:t>
              </a:r>
              <a:r>
                <a:rPr lang="ko-KR" altLang="en-US" sz="28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배포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58C5F8-7D00-EED5-13FB-833ED849E204}"/>
                </a:ext>
              </a:extLst>
            </p:cNvPr>
            <p:cNvSpPr txBox="1"/>
            <p:nvPr/>
          </p:nvSpPr>
          <p:spPr>
            <a:xfrm>
              <a:off x="11125200" y="5900118"/>
              <a:ext cx="5638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완성된 프로그램을 하나로 묶어 </a:t>
              </a:r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Google Cloud 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저장소에 올리고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</a:t>
              </a:r>
            </a:p>
            <a:p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Cloud Run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으로 가져와 </a:t>
              </a:r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웹 서비스로 실행</a:t>
              </a:r>
            </a:p>
          </p:txBody>
        </p:sp>
      </p:grpSp>
      <p:pic>
        <p:nvPicPr>
          <p:cNvPr id="34" name="Picture 6" descr="LangChain + Chroma">
            <a:extLst>
              <a:ext uri="{FF2B5EF4-FFF2-40B4-BE49-F238E27FC236}">
                <a16:creationId xmlns:a16="http://schemas.microsoft.com/office/drawing/2014/main" id="{B666CD33-F84D-D36F-944E-A554093C7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7" t="14892" r="15106" b="9430"/>
          <a:stretch>
            <a:fillRect/>
          </a:stretch>
        </p:blipFill>
        <p:spPr bwMode="auto">
          <a:xfrm>
            <a:off x="6822957" y="3676732"/>
            <a:ext cx="1293059" cy="11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임베디드 - 무료 과학 기술개 아이콘">
            <a:extLst>
              <a:ext uri="{FF2B5EF4-FFF2-40B4-BE49-F238E27FC236}">
                <a16:creationId xmlns:a16="http://schemas.microsoft.com/office/drawing/2014/main" id="{BA0B01FB-75A5-FA10-A201-64F9656E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48" y="3645651"/>
            <a:ext cx="1147531" cy="114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코딩 - 무료 컴퓨터개 아이콘">
            <a:extLst>
              <a:ext uri="{FF2B5EF4-FFF2-40B4-BE49-F238E27FC236}">
                <a16:creationId xmlns:a16="http://schemas.microsoft.com/office/drawing/2014/main" id="{7AED43CA-B2E7-804A-D3DA-CD0E210C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727293"/>
            <a:ext cx="925745" cy="9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Google 클라우드 실행 로고 - 소셜 미디어 및 로고 아이콘">
            <a:extLst>
              <a:ext uri="{FF2B5EF4-FFF2-40B4-BE49-F238E27FC236}">
                <a16:creationId xmlns:a16="http://schemas.microsoft.com/office/drawing/2014/main" id="{248C5523-ABA8-8FC9-38C0-4A74F536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626" y="6681600"/>
            <a:ext cx="2038173" cy="108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5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F4299-DD36-8CD7-D43D-565627B0F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3632C95-A7FB-7D83-E8C3-C289356D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48EFE1D-22ED-6178-558F-C211E2D8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6B2D369-3E7F-6998-E709-DA679E251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8B633F-6722-AF91-73F9-DA7127B49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9AA0A945-5B78-AA1F-8540-37D524E18635}"/>
              </a:ext>
            </a:extLst>
          </p:cNvPr>
          <p:cNvSpPr txBox="1"/>
          <p:nvPr/>
        </p:nvSpPr>
        <p:spPr>
          <a:xfrm>
            <a:off x="1689100" y="1206500"/>
            <a:ext cx="943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자사 활용 예시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주소 데이터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4FA627BE-2EDA-AC91-1E26-DD2B68518462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06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A723FD5-BB9C-8D26-3E35-4500445072E4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</a:t>
            </a:r>
            <a:r>
              <a:rPr lang="en-US" sz="1400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9</a:t>
            </a:r>
            <a:endParaRPr lang="en-US" sz="1400" b="0" i="0" u="none" strike="noStrike" dirty="0">
              <a:solidFill>
                <a:srgbClr val="D3DAE0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C15431E2-0FFD-548A-6DDA-CA3EFFB855AB}"/>
              </a:ext>
            </a:extLst>
          </p:cNvPr>
          <p:cNvSpPr/>
          <p:nvPr/>
        </p:nvSpPr>
        <p:spPr>
          <a:xfrm>
            <a:off x="6235269" y="3791165"/>
            <a:ext cx="2996769" cy="2996769"/>
          </a:xfrm>
          <a:prstGeom prst="arc">
            <a:avLst>
              <a:gd name="adj1" fmla="val 5096729"/>
              <a:gd name="adj2" fmla="val 0"/>
            </a:avLst>
          </a:prstGeom>
          <a:ln w="28575">
            <a:solidFill>
              <a:srgbClr val="879AAB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C1E35BF0-19CF-EB71-0DA0-CA47F8BC0F09}"/>
              </a:ext>
            </a:extLst>
          </p:cNvPr>
          <p:cNvSpPr/>
          <p:nvPr/>
        </p:nvSpPr>
        <p:spPr>
          <a:xfrm>
            <a:off x="8561020" y="4769976"/>
            <a:ext cx="2996769" cy="2996769"/>
          </a:xfrm>
          <a:prstGeom prst="arc">
            <a:avLst>
              <a:gd name="adj1" fmla="val 16153309"/>
              <a:gd name="adj2" fmla="val 10754372"/>
            </a:avLst>
          </a:prstGeom>
          <a:ln w="28575">
            <a:solidFill>
              <a:srgbClr val="526474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491A47-B488-750C-C426-EFC7C15E77A8}"/>
              </a:ext>
            </a:extLst>
          </p:cNvPr>
          <p:cNvGrpSpPr/>
          <p:nvPr/>
        </p:nvGrpSpPr>
        <p:grpSpPr>
          <a:xfrm>
            <a:off x="1017220" y="3377886"/>
            <a:ext cx="4953001" cy="2693028"/>
            <a:chOff x="838199" y="3226562"/>
            <a:chExt cx="4953001" cy="269302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D40C6F-F050-B519-FA36-9B77243633E9}"/>
                </a:ext>
              </a:extLst>
            </p:cNvPr>
            <p:cNvSpPr txBox="1"/>
            <p:nvPr/>
          </p:nvSpPr>
          <p:spPr>
            <a:xfrm>
              <a:off x="838199" y="3226562"/>
              <a:ext cx="49132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주소 데이터 품질 관리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9DA992-5AC9-03F0-39D1-CBCEBA4B914A}"/>
                </a:ext>
              </a:extLst>
            </p:cNvPr>
            <p:cNvSpPr txBox="1"/>
            <p:nvPr/>
          </p:nvSpPr>
          <p:spPr>
            <a:xfrm>
              <a:off x="838200" y="3903654"/>
              <a:ext cx="4953000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 </a:t>
              </a:r>
              <a:r>
                <a:rPr lang="ko-KR" altLang="en-US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검색을 통해 고객이 입력한 잘못되거나 불완전한 주소를 </a:t>
              </a:r>
              <a:endParaRPr lang="en-US" altLang="ko-KR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표준 주소 데이터와 대조하여 자동으로 정제</a:t>
              </a:r>
              <a:r>
                <a:rPr lang="en-US" altLang="ko-KR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·</a:t>
              </a:r>
              <a:r>
                <a:rPr lang="ko-KR" altLang="en-US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보정하며</a:t>
              </a:r>
              <a:r>
                <a:rPr lang="en-US" altLang="ko-KR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</a:t>
              </a:r>
            </a:p>
            <a:p>
              <a:pPr algn="ctr"/>
              <a:r>
                <a:rPr lang="ko-KR" altLang="en-US" sz="25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주소 변경 시 쉽게 업데이트 가능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9D15201-8D6E-B91C-3C97-75E2812D908E}"/>
              </a:ext>
            </a:extLst>
          </p:cNvPr>
          <p:cNvGrpSpPr/>
          <p:nvPr/>
        </p:nvGrpSpPr>
        <p:grpSpPr>
          <a:xfrm>
            <a:off x="12142420" y="5081409"/>
            <a:ext cx="4621580" cy="2652891"/>
            <a:chOff x="12268200" y="4911622"/>
            <a:chExt cx="4621580" cy="26528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4E4A54-7215-EAB3-F3AD-BDBD507AC958}"/>
                </a:ext>
              </a:extLst>
            </p:cNvPr>
            <p:cNvSpPr txBox="1"/>
            <p:nvPr/>
          </p:nvSpPr>
          <p:spPr>
            <a:xfrm>
              <a:off x="12268200" y="4911622"/>
              <a:ext cx="46215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202A41"/>
                  </a:solidFill>
                  <a:latin typeface="더잠실 4 Medium" panose="00000600000000000000" pitchFamily="2" charset="-127"/>
                  <a:ea typeface="더잠실 4 Medium" panose="00000600000000000000" pitchFamily="2" charset="-127"/>
                </a:rPr>
                <a:t>데이터 해석 및 리포트 생성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F0CD8E-A37C-B596-887E-239EC3709789}"/>
                </a:ext>
              </a:extLst>
            </p:cNvPr>
            <p:cNvSpPr txBox="1"/>
            <p:nvPr/>
          </p:nvSpPr>
          <p:spPr>
            <a:xfrm>
              <a:off x="12268200" y="5548577"/>
              <a:ext cx="4621580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 </a:t>
              </a:r>
              <a:r>
                <a:rPr lang="ko-KR" altLang="en-US" sz="25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기반으로 납품용 </a:t>
              </a:r>
              <a:endParaRPr lang="en-US" altLang="ko-KR" sz="25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5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데이터셋을 불러와 요구하는 분석을 자동 수행 할 수 있으며</a:t>
              </a:r>
              <a:r>
                <a:rPr lang="en-US" altLang="ko-KR" sz="25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AI</a:t>
              </a:r>
              <a:r>
                <a:rPr lang="ko-KR" altLang="en-US" sz="25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가 분석 결과를 요약해 </a:t>
              </a:r>
              <a:endParaRPr lang="en-US" altLang="ko-KR" sz="2500" dirty="0"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500" dirty="0"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보고서 형태로 작성이 가능</a:t>
              </a:r>
            </a:p>
          </p:txBody>
        </p:sp>
      </p:grpSp>
      <p:pic>
        <p:nvPicPr>
          <p:cNvPr id="1026" name="Picture 2" descr="집 주소 - 무료 직업과 직업개 아이콘">
            <a:extLst>
              <a:ext uri="{FF2B5EF4-FFF2-40B4-BE49-F238E27FC236}">
                <a16:creationId xmlns:a16="http://schemas.microsoft.com/office/drawing/2014/main" id="{6EF85EE4-D1E2-8CD2-745A-577B1BE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85" y="4201881"/>
            <a:ext cx="2175335" cy="21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보고서 - 무료 파일 및 폴더개 아이콘">
            <a:extLst>
              <a:ext uri="{FF2B5EF4-FFF2-40B4-BE49-F238E27FC236}">
                <a16:creationId xmlns:a16="http://schemas.microsoft.com/office/drawing/2014/main" id="{39B4592B-8DF7-4850-745C-BBEABCA85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036" y="5330358"/>
            <a:ext cx="1829873" cy="18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36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ADEBD-A638-514A-4553-5972B5B92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84B61BF-9E42-56E6-9D82-E8D89DF7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FE5A2AC-17E3-8B36-95D1-86B8C8C4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48CC10-20F8-5728-E814-FB45818B9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5F4D4ED-CE74-36EC-C8AA-082322CDA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F04474C-DF88-0B4B-133E-08EB7FDE0782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10B8292-7756-8B18-BDA2-361159D42F12}"/>
              </a:ext>
            </a:extLst>
          </p:cNvPr>
          <p:cNvSpPr txBox="1"/>
          <p:nvPr/>
        </p:nvSpPr>
        <p:spPr>
          <a:xfrm>
            <a:off x="1250373" y="1714701"/>
            <a:ext cx="7131627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80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CONTENTS</a:t>
            </a:r>
            <a:endParaRPr lang="ko-KR" altLang="ko-KR" sz="8000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62E994-E266-DE6C-A5F7-427DB7EFFA09}"/>
              </a:ext>
            </a:extLst>
          </p:cNvPr>
          <p:cNvGrpSpPr/>
          <p:nvPr/>
        </p:nvGrpSpPr>
        <p:grpSpPr>
          <a:xfrm>
            <a:off x="8382000" y="3161651"/>
            <a:ext cx="2845300" cy="520700"/>
            <a:chOff x="9163051" y="2705100"/>
            <a:chExt cx="2845300" cy="520700"/>
          </a:xfrm>
        </p:grpSpPr>
        <p:pic>
          <p:nvPicPr>
            <p:cNvPr id="48" name="Picture 13">
              <a:extLst>
                <a:ext uri="{FF2B5EF4-FFF2-40B4-BE49-F238E27FC236}">
                  <a16:creationId xmlns:a16="http://schemas.microsoft.com/office/drawing/2014/main" id="{C0B69960-0005-E199-65D5-669474562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28351" y="2965450"/>
              <a:ext cx="1080000" cy="8438"/>
            </a:xfrm>
            <a:prstGeom prst="rect">
              <a:avLst/>
            </a:prstGeom>
            <a:solidFill>
              <a:srgbClr val="526474"/>
            </a:solidFill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21D2A0D-B986-1658-D9C3-A249F0DCEED5}"/>
                </a:ext>
              </a:extLst>
            </p:cNvPr>
            <p:cNvSpPr/>
            <p:nvPr/>
          </p:nvSpPr>
          <p:spPr>
            <a:xfrm>
              <a:off x="9163051" y="2705100"/>
              <a:ext cx="1625600" cy="520700"/>
            </a:xfrm>
            <a:prstGeom prst="rect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2EFEC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Chapter 01</a:t>
              </a:r>
              <a:endParaRPr lang="ko-KR" altLang="en-US" dirty="0">
                <a:solidFill>
                  <a:srgbClr val="F2EFE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6BCCF50-4149-92A0-99FF-2EE34B75AB8B}"/>
              </a:ext>
            </a:extLst>
          </p:cNvPr>
          <p:cNvGrpSpPr/>
          <p:nvPr/>
        </p:nvGrpSpPr>
        <p:grpSpPr>
          <a:xfrm>
            <a:off x="8382000" y="4111598"/>
            <a:ext cx="2845300" cy="520700"/>
            <a:chOff x="1504950" y="3913909"/>
            <a:chExt cx="2845300" cy="520700"/>
          </a:xfrm>
        </p:grpSpPr>
        <p:pic>
          <p:nvPicPr>
            <p:cNvPr id="70" name="Picture 13">
              <a:extLst>
                <a:ext uri="{FF2B5EF4-FFF2-40B4-BE49-F238E27FC236}">
                  <a16:creationId xmlns:a16="http://schemas.microsoft.com/office/drawing/2014/main" id="{09997755-B9FB-CADF-A82C-80C00AD0A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0250" y="4174260"/>
              <a:ext cx="1080000" cy="8438"/>
            </a:xfrm>
            <a:prstGeom prst="rect">
              <a:avLst/>
            </a:prstGeom>
            <a:solidFill>
              <a:srgbClr val="526474"/>
            </a:solidFill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34E3B8-B258-4201-27F2-22E57BAC6C51}"/>
                </a:ext>
              </a:extLst>
            </p:cNvPr>
            <p:cNvSpPr/>
            <p:nvPr/>
          </p:nvSpPr>
          <p:spPr>
            <a:xfrm>
              <a:off x="1504950" y="3913909"/>
              <a:ext cx="1625600" cy="520700"/>
            </a:xfrm>
            <a:prstGeom prst="rect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2EFEC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Chapter 02</a:t>
              </a:r>
              <a:endParaRPr lang="ko-KR" altLang="en-US" dirty="0">
                <a:solidFill>
                  <a:srgbClr val="F2EFE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DBA3CFE-50BD-A389-68AA-F4E3BD5ACF43}"/>
              </a:ext>
            </a:extLst>
          </p:cNvPr>
          <p:cNvGrpSpPr/>
          <p:nvPr/>
        </p:nvGrpSpPr>
        <p:grpSpPr>
          <a:xfrm>
            <a:off x="8382000" y="5072411"/>
            <a:ext cx="2845300" cy="520700"/>
            <a:chOff x="1504950" y="3913909"/>
            <a:chExt cx="2845300" cy="520700"/>
          </a:xfrm>
        </p:grpSpPr>
        <p:pic>
          <p:nvPicPr>
            <p:cNvPr id="73" name="Picture 13">
              <a:extLst>
                <a:ext uri="{FF2B5EF4-FFF2-40B4-BE49-F238E27FC236}">
                  <a16:creationId xmlns:a16="http://schemas.microsoft.com/office/drawing/2014/main" id="{BC902A56-6A4B-786E-F312-B2A3D3951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0250" y="4174259"/>
              <a:ext cx="1080000" cy="8438"/>
            </a:xfrm>
            <a:prstGeom prst="rect">
              <a:avLst/>
            </a:prstGeom>
            <a:solidFill>
              <a:srgbClr val="526474"/>
            </a:solidFill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4F1A38-C1F4-AABD-1FF6-15B3EE5AC61B}"/>
                </a:ext>
              </a:extLst>
            </p:cNvPr>
            <p:cNvSpPr/>
            <p:nvPr/>
          </p:nvSpPr>
          <p:spPr>
            <a:xfrm>
              <a:off x="1504950" y="3913909"/>
              <a:ext cx="1625600" cy="520700"/>
            </a:xfrm>
            <a:prstGeom prst="rect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2EFEC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Chapter 03</a:t>
              </a:r>
              <a:endParaRPr lang="ko-KR" altLang="en-US" dirty="0">
                <a:solidFill>
                  <a:srgbClr val="F2EFE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AA308F-7A0D-21B6-D679-CD1CD012E546}"/>
              </a:ext>
            </a:extLst>
          </p:cNvPr>
          <p:cNvGrpSpPr/>
          <p:nvPr/>
        </p:nvGrpSpPr>
        <p:grpSpPr>
          <a:xfrm>
            <a:off x="8382000" y="6034462"/>
            <a:ext cx="2845300" cy="520700"/>
            <a:chOff x="1504950" y="3913909"/>
            <a:chExt cx="2845300" cy="520700"/>
          </a:xfrm>
        </p:grpSpPr>
        <p:pic>
          <p:nvPicPr>
            <p:cNvPr id="76" name="Picture 13">
              <a:extLst>
                <a:ext uri="{FF2B5EF4-FFF2-40B4-BE49-F238E27FC236}">
                  <a16:creationId xmlns:a16="http://schemas.microsoft.com/office/drawing/2014/main" id="{979E4042-10BB-BFC6-5CA0-6B374402F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0250" y="4174260"/>
              <a:ext cx="1080000" cy="8438"/>
            </a:xfrm>
            <a:prstGeom prst="rect">
              <a:avLst/>
            </a:prstGeom>
            <a:solidFill>
              <a:srgbClr val="526474"/>
            </a:solidFill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47F66CB-8534-0FD8-48D7-680E344FC161}"/>
                </a:ext>
              </a:extLst>
            </p:cNvPr>
            <p:cNvSpPr/>
            <p:nvPr/>
          </p:nvSpPr>
          <p:spPr>
            <a:xfrm>
              <a:off x="1504950" y="3913909"/>
              <a:ext cx="1625600" cy="520700"/>
            </a:xfrm>
            <a:prstGeom prst="rect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2EFEC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Chapter 04</a:t>
              </a:r>
              <a:endParaRPr lang="ko-KR" altLang="en-US" dirty="0">
                <a:solidFill>
                  <a:srgbClr val="F2EFE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477EC7D-303E-19D7-F71A-FC39B5BEC27C}"/>
              </a:ext>
            </a:extLst>
          </p:cNvPr>
          <p:cNvGrpSpPr/>
          <p:nvPr/>
        </p:nvGrpSpPr>
        <p:grpSpPr>
          <a:xfrm>
            <a:off x="8382000" y="7007859"/>
            <a:ext cx="2845300" cy="520700"/>
            <a:chOff x="1504950" y="3913909"/>
            <a:chExt cx="2845300" cy="520700"/>
          </a:xfrm>
        </p:grpSpPr>
        <p:pic>
          <p:nvPicPr>
            <p:cNvPr id="79" name="Picture 13">
              <a:extLst>
                <a:ext uri="{FF2B5EF4-FFF2-40B4-BE49-F238E27FC236}">
                  <a16:creationId xmlns:a16="http://schemas.microsoft.com/office/drawing/2014/main" id="{4D812310-27B8-DAEC-07E4-3030425A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0250" y="4174259"/>
              <a:ext cx="1080000" cy="8438"/>
            </a:xfrm>
            <a:prstGeom prst="rect">
              <a:avLst/>
            </a:prstGeom>
            <a:solidFill>
              <a:srgbClr val="526474"/>
            </a:solidFill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9928783-8A8F-7A94-91B0-5DEA062619DC}"/>
                </a:ext>
              </a:extLst>
            </p:cNvPr>
            <p:cNvSpPr/>
            <p:nvPr/>
          </p:nvSpPr>
          <p:spPr>
            <a:xfrm>
              <a:off x="1504950" y="3913909"/>
              <a:ext cx="1625600" cy="520700"/>
            </a:xfrm>
            <a:prstGeom prst="rect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2EFEC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Chapter 05</a:t>
              </a:r>
              <a:endParaRPr lang="ko-KR" altLang="en-US" dirty="0">
                <a:solidFill>
                  <a:srgbClr val="F2EFE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D5DD37F-471E-8901-A532-6E5B66501535}"/>
              </a:ext>
            </a:extLst>
          </p:cNvPr>
          <p:cNvGrpSpPr/>
          <p:nvPr/>
        </p:nvGrpSpPr>
        <p:grpSpPr>
          <a:xfrm>
            <a:off x="8382000" y="7975600"/>
            <a:ext cx="2845300" cy="520700"/>
            <a:chOff x="1504950" y="3913909"/>
            <a:chExt cx="2845300" cy="520700"/>
          </a:xfrm>
        </p:grpSpPr>
        <p:pic>
          <p:nvPicPr>
            <p:cNvPr id="82" name="Picture 13">
              <a:extLst>
                <a:ext uri="{FF2B5EF4-FFF2-40B4-BE49-F238E27FC236}">
                  <a16:creationId xmlns:a16="http://schemas.microsoft.com/office/drawing/2014/main" id="{2624CEAE-6E14-B0EF-C7F8-4BFC1ADC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0250" y="4174259"/>
              <a:ext cx="1080000" cy="8438"/>
            </a:xfrm>
            <a:prstGeom prst="rect">
              <a:avLst/>
            </a:prstGeom>
            <a:solidFill>
              <a:srgbClr val="526474"/>
            </a:solidFill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072AEB2-DDAA-7D5C-13FD-301771C1D9D3}"/>
                </a:ext>
              </a:extLst>
            </p:cNvPr>
            <p:cNvSpPr/>
            <p:nvPr/>
          </p:nvSpPr>
          <p:spPr>
            <a:xfrm>
              <a:off x="1504950" y="3913909"/>
              <a:ext cx="1625600" cy="520700"/>
            </a:xfrm>
            <a:prstGeom prst="rect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2EFEC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Chapter 06</a:t>
              </a:r>
              <a:endParaRPr lang="ko-KR" altLang="en-US" dirty="0">
                <a:solidFill>
                  <a:srgbClr val="F2EFE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01838AF-59D5-8436-2F6B-B74E2DD018A7}"/>
              </a:ext>
            </a:extLst>
          </p:cNvPr>
          <p:cNvSpPr txBox="1"/>
          <p:nvPr/>
        </p:nvSpPr>
        <p:spPr>
          <a:xfrm>
            <a:off x="11367000" y="3203868"/>
            <a:ext cx="420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목적 및 전체 프로세스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34392B-6CCE-C1FF-E85D-4E7E71D6A342}"/>
              </a:ext>
            </a:extLst>
          </p:cNvPr>
          <p:cNvSpPr txBox="1"/>
          <p:nvPr/>
        </p:nvSpPr>
        <p:spPr>
          <a:xfrm>
            <a:off x="11367000" y="4141115"/>
            <a:ext cx="420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데이터 수집 및 </a:t>
            </a:r>
            <a:r>
              <a:rPr lang="ko-KR" altLang="en-US" sz="2400" dirty="0" err="1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전처리</a:t>
            </a:r>
            <a:endParaRPr lang="ko-KR" altLang="en-US" sz="2400" dirty="0">
              <a:solidFill>
                <a:srgbClr val="526474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EC188B-B389-EE58-D407-F3952C125B1D}"/>
              </a:ext>
            </a:extLst>
          </p:cNvPr>
          <p:cNvSpPr txBox="1"/>
          <p:nvPr/>
        </p:nvSpPr>
        <p:spPr>
          <a:xfrm>
            <a:off x="11367000" y="5101928"/>
            <a:ext cx="438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전략 및 </a:t>
            </a:r>
            <a:r>
              <a:rPr lang="en-US" altLang="ko-KR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RAG </a:t>
            </a:r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기반 검색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6680E6-F5E7-5ED3-D2F3-7C4BDD45E7DD}"/>
              </a:ext>
            </a:extLst>
          </p:cNvPr>
          <p:cNvSpPr txBox="1"/>
          <p:nvPr/>
        </p:nvSpPr>
        <p:spPr>
          <a:xfrm>
            <a:off x="11367000" y="6063979"/>
            <a:ext cx="539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RAG</a:t>
            </a:r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기반 구현 코드 및 프롬프트 구성</a:t>
            </a:r>
            <a:endParaRPr lang="en-US" altLang="ko-KR" sz="2400" dirty="0">
              <a:solidFill>
                <a:srgbClr val="526474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CBB064E-ED6E-DDAC-8E77-95736F648EFC}"/>
              </a:ext>
            </a:extLst>
          </p:cNvPr>
          <p:cNvSpPr txBox="1"/>
          <p:nvPr/>
        </p:nvSpPr>
        <p:spPr>
          <a:xfrm>
            <a:off x="11367000" y="7050076"/>
            <a:ext cx="471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홈페이지 기능 설명 및 배포 방법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E68494-11E2-F203-0BD9-EEDC10403F6A}"/>
              </a:ext>
            </a:extLst>
          </p:cNvPr>
          <p:cNvSpPr txBox="1"/>
          <p:nvPr/>
        </p:nvSpPr>
        <p:spPr>
          <a:xfrm>
            <a:off x="11367000" y="8011467"/>
            <a:ext cx="420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26474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자사 활용 예시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568CA209-CB99-07A9-6D4C-B2A0290A3AAE}"/>
              </a:ext>
            </a:extLst>
          </p:cNvPr>
          <p:cNvSpPr/>
          <p:nvPr/>
        </p:nvSpPr>
        <p:spPr>
          <a:xfrm>
            <a:off x="0" y="3983538"/>
            <a:ext cx="7543800" cy="5742073"/>
          </a:xfrm>
          <a:prstGeom prst="triangle">
            <a:avLst>
              <a:gd name="adj" fmla="val 0"/>
            </a:avLst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BFAF8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048CF-B13C-A42D-90E4-6A193F51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368541-0DC9-A94A-1704-0541F2F9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2CE20F-19A0-0419-3D6C-46A3553C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141786-CF07-F17E-CB5F-CB0355D7D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AD97B9-EFBA-96DE-CC6A-6C336D3A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22A6C37-FEDA-FCE0-BC53-83BEC0160C87}"/>
              </a:ext>
            </a:extLst>
          </p:cNvPr>
          <p:cNvSpPr/>
          <p:nvPr/>
        </p:nvSpPr>
        <p:spPr>
          <a:xfrm>
            <a:off x="9525000" y="4087717"/>
            <a:ext cx="2668775" cy="2668775"/>
          </a:xfrm>
          <a:prstGeom prst="ellipse">
            <a:avLst/>
          </a:prstGeom>
          <a:solidFill>
            <a:schemeClr val="bg1"/>
          </a:solidFill>
          <a:ln>
            <a:solidFill>
              <a:srgbClr val="526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AACF600-9CE4-401E-68B6-A075BCB8806B}"/>
              </a:ext>
            </a:extLst>
          </p:cNvPr>
          <p:cNvSpPr/>
          <p:nvPr/>
        </p:nvSpPr>
        <p:spPr>
          <a:xfrm>
            <a:off x="6094865" y="4065528"/>
            <a:ext cx="2668135" cy="2668135"/>
          </a:xfrm>
          <a:prstGeom prst="ellipse">
            <a:avLst/>
          </a:prstGeom>
          <a:solidFill>
            <a:srgbClr val="52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FD71BC-68BC-B9E6-5FFD-F4FAE3CE16FC}"/>
              </a:ext>
            </a:extLst>
          </p:cNvPr>
          <p:cNvSpPr/>
          <p:nvPr/>
        </p:nvSpPr>
        <p:spPr>
          <a:xfrm>
            <a:off x="12460627" y="3543300"/>
            <a:ext cx="3138186" cy="84151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프로젝트 목적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202A41"/>
              </a:solidFill>
              <a:effectLst/>
              <a:uLnTx/>
              <a:uFillTx/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405A2D3-E0A0-E5C4-F0A3-C84DEA79FC9A}"/>
              </a:ext>
            </a:extLst>
          </p:cNvPr>
          <p:cNvCxnSpPr/>
          <p:nvPr/>
        </p:nvCxnSpPr>
        <p:spPr>
          <a:xfrm>
            <a:off x="12265700" y="6487018"/>
            <a:ext cx="5400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F276756-0058-0558-4FBF-FC7FDA8A5ED8}"/>
              </a:ext>
            </a:extLst>
          </p:cNvPr>
          <p:cNvSpPr/>
          <p:nvPr/>
        </p:nvSpPr>
        <p:spPr>
          <a:xfrm>
            <a:off x="3357077" y="3543300"/>
            <a:ext cx="2470297" cy="835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AI agent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31A9689-0C9A-8363-B340-7BB3498041E3}"/>
              </a:ext>
            </a:extLst>
          </p:cNvPr>
          <p:cNvCxnSpPr/>
          <p:nvPr/>
        </p:nvCxnSpPr>
        <p:spPr>
          <a:xfrm>
            <a:off x="571500" y="6488227"/>
            <a:ext cx="5400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공 지능 - 무료 과학 기술개 아이콘">
            <a:extLst>
              <a:ext uri="{FF2B5EF4-FFF2-40B4-BE49-F238E27FC236}">
                <a16:creationId xmlns:a16="http://schemas.microsoft.com/office/drawing/2014/main" id="{AE8757E7-1EBF-1864-B6D7-2EB2B15F4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042" y="4499510"/>
            <a:ext cx="1736923" cy="17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목적 - 무료 개 아이콘">
            <a:extLst>
              <a:ext uri="{FF2B5EF4-FFF2-40B4-BE49-F238E27FC236}">
                <a16:creationId xmlns:a16="http://schemas.microsoft.com/office/drawing/2014/main" id="{DD184983-A2C3-A2D8-6FBF-BC44FB7A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57" y="4432009"/>
            <a:ext cx="2056218" cy="20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6BD63F2-1DC1-1D22-781B-41050EEFF9FD}"/>
              </a:ext>
            </a:extLst>
          </p:cNvPr>
          <p:cNvSpPr txBox="1"/>
          <p:nvPr/>
        </p:nvSpPr>
        <p:spPr>
          <a:xfrm>
            <a:off x="623035" y="4583987"/>
            <a:ext cx="520900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일반적인 </a:t>
            </a:r>
            <a:r>
              <a:rPr lang="en-US" altLang="ko-KR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LLM </a:t>
            </a:r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모델에 </a:t>
            </a:r>
            <a:endParaRPr lang="en-US" altLang="ko-KR" sz="25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r"/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내가 가진 문서나 데이터를 결합해서</a:t>
            </a:r>
            <a:endParaRPr lang="en-US" altLang="ko-KR" sz="25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r"/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한 분야에 특화된 지능형 </a:t>
            </a:r>
            <a:endParaRPr lang="en-US" altLang="ko-KR" sz="25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r"/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행동 시스템을 구성하는 것임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497C4B-490C-6A0E-7514-7A54EF35C2B7}"/>
              </a:ext>
            </a:extLst>
          </p:cNvPr>
          <p:cNvSpPr txBox="1"/>
          <p:nvPr/>
        </p:nvSpPr>
        <p:spPr>
          <a:xfrm>
            <a:off x="12460627" y="4583987"/>
            <a:ext cx="5522573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법률적인 문제가 생기거나 </a:t>
            </a:r>
            <a:endParaRPr lang="en-US" altLang="ko-KR" sz="25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관련 궁금증이 있을 때</a:t>
            </a:r>
            <a:r>
              <a:rPr lang="en-US" altLang="ko-KR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  <a:br>
              <a:rPr lang="en-US" altLang="ko-KR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</a:br>
            <a:r>
              <a:rPr lang="ko-KR" altLang="en-US" sz="25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누구나 쉽게 상담 받을 수 있도록 </a:t>
            </a:r>
            <a:endParaRPr lang="en-US" altLang="ko-KR" sz="25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50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하고자 만들었음</a:t>
            </a:r>
            <a:endParaRPr lang="ko-KR" altLang="en-US" sz="25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88" name="TextBox 9">
            <a:extLst>
              <a:ext uri="{FF2B5EF4-FFF2-40B4-BE49-F238E27FC236}">
                <a16:creationId xmlns:a16="http://schemas.microsoft.com/office/drawing/2014/main" id="{8AEB113B-E8A2-1B0F-010A-6581FDB6FC0F}"/>
              </a:ext>
            </a:extLst>
          </p:cNvPr>
          <p:cNvSpPr txBox="1"/>
          <p:nvPr/>
        </p:nvSpPr>
        <p:spPr>
          <a:xfrm>
            <a:off x="1689100" y="1206500"/>
            <a:ext cx="577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프로젝트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목적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89" name="TextBox 14">
            <a:extLst>
              <a:ext uri="{FF2B5EF4-FFF2-40B4-BE49-F238E27FC236}">
                <a16:creationId xmlns:a16="http://schemas.microsoft.com/office/drawing/2014/main" id="{CAEDC44C-566C-09B4-8653-78C7852DEFFA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01</a:t>
            </a:r>
          </a:p>
        </p:txBody>
      </p:sp>
      <p:sp>
        <p:nvSpPr>
          <p:cNvPr id="90" name="TextBox 8">
            <a:extLst>
              <a:ext uri="{FF2B5EF4-FFF2-40B4-BE49-F238E27FC236}">
                <a16:creationId xmlns:a16="http://schemas.microsoft.com/office/drawing/2014/main" id="{67953420-4D79-1975-AC46-4EE721C9D638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414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95DDB-D530-3AE0-C75A-25FC44DFD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7402B5B-6C7E-A236-4618-6678852C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693629-7454-388F-823E-E98C3E62D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77536B-AC97-6EDF-ECE0-7F6E5B9E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4DD135-EB65-7453-AC38-C7C73AB7D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1FD20BC-405D-4BAF-E26F-639EA155895A}"/>
              </a:ext>
            </a:extLst>
          </p:cNvPr>
          <p:cNvSpPr txBox="1"/>
          <p:nvPr/>
        </p:nvSpPr>
        <p:spPr>
          <a:xfrm>
            <a:off x="1689100" y="1206500"/>
            <a:ext cx="577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전체 프로세스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0B1D056-190A-F977-07A2-4733D4480F36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01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A6D0707-B832-8D3C-E249-C8F7EFE8A849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04</a:t>
            </a:r>
          </a:p>
        </p:txBody>
      </p:sp>
      <p:pic>
        <p:nvPicPr>
          <p:cNvPr id="1026" name="Picture 2" descr="데이터 저장고 - 무료 멀티미디어개 아이콘">
            <a:extLst>
              <a:ext uri="{FF2B5EF4-FFF2-40B4-BE49-F238E27FC236}">
                <a16:creationId xmlns:a16="http://schemas.microsoft.com/office/drawing/2014/main" id="{EE01AD3F-0820-8BE9-A0AB-90D3F38D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25" y="6429688"/>
            <a:ext cx="2142812" cy="21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문서 - 무료 파일 및 폴더개 아이콘">
            <a:extLst>
              <a:ext uri="{FF2B5EF4-FFF2-40B4-BE49-F238E27FC236}">
                <a16:creationId xmlns:a16="http://schemas.microsoft.com/office/drawing/2014/main" id="{A12531D7-D4A6-BC57-E429-614CBD80C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687" y="2851776"/>
            <a:ext cx="1358274" cy="135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문서 - 무료 파일 및 폴더개 아이콘">
            <a:extLst>
              <a:ext uri="{FF2B5EF4-FFF2-40B4-BE49-F238E27FC236}">
                <a16:creationId xmlns:a16="http://schemas.microsoft.com/office/drawing/2014/main" id="{84DA7466-2C68-4254-2C33-9424F8F3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63" y="2845739"/>
            <a:ext cx="1358274" cy="135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용자 - 사용자 인터페이스 및 제스처 아이콘">
            <a:extLst>
              <a:ext uri="{FF2B5EF4-FFF2-40B4-BE49-F238E27FC236}">
                <a16:creationId xmlns:a16="http://schemas.microsoft.com/office/drawing/2014/main" id="{F1162E3A-3480-F606-0803-41D04D2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01" y="1803400"/>
            <a:ext cx="1968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- 무료 컴퓨터개 아이콘">
            <a:extLst>
              <a:ext uri="{FF2B5EF4-FFF2-40B4-BE49-F238E27FC236}">
                <a16:creationId xmlns:a16="http://schemas.microsoft.com/office/drawing/2014/main" id="{C46F3123-8B1D-7601-D0FE-5D24E3B9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125" y="40005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인공지능] LLM (Large Language Model)">
            <a:extLst>
              <a:ext uri="{FF2B5EF4-FFF2-40B4-BE49-F238E27FC236}">
                <a16:creationId xmlns:a16="http://schemas.microsoft.com/office/drawing/2014/main" id="{737463C8-BE2F-E18B-DAC8-DE1E9EE4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612" y="6313868"/>
            <a:ext cx="1968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A1511EF-28A9-BFA6-3E5E-7439493FF39D}"/>
              </a:ext>
            </a:extLst>
          </p:cNvPr>
          <p:cNvCxnSpPr/>
          <p:nvPr/>
        </p:nvCxnSpPr>
        <p:spPr>
          <a:xfrm>
            <a:off x="4336961" y="4533900"/>
            <a:ext cx="0" cy="1600200"/>
          </a:xfrm>
          <a:prstGeom prst="straightConnector1">
            <a:avLst/>
          </a:prstGeom>
          <a:ln w="50800" cap="rnd" cmpd="sng">
            <a:solidFill>
              <a:srgbClr val="526474"/>
            </a:solidFill>
            <a:prstDash val="soli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EDFB7A-6A33-06F8-CA94-06D5CDE408CF}"/>
              </a:ext>
            </a:extLst>
          </p:cNvPr>
          <p:cNvSpPr txBox="1"/>
          <p:nvPr/>
        </p:nvSpPr>
        <p:spPr>
          <a:xfrm>
            <a:off x="3024299" y="2319318"/>
            <a:ext cx="262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문서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9955F-72E2-B8B2-4171-7E5F9316E721}"/>
              </a:ext>
            </a:extLst>
          </p:cNvPr>
          <p:cNvSpPr txBox="1"/>
          <p:nvPr/>
        </p:nvSpPr>
        <p:spPr>
          <a:xfrm>
            <a:off x="3044601" y="8644566"/>
            <a:ext cx="262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Vector DB</a:t>
            </a:r>
            <a:endParaRPr lang="ko-KR" altLang="en-US" sz="24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C4F2C-D55A-B132-5E2C-BCF6C444BC88}"/>
              </a:ext>
            </a:extLst>
          </p:cNvPr>
          <p:cNvSpPr txBox="1"/>
          <p:nvPr/>
        </p:nvSpPr>
        <p:spPr>
          <a:xfrm>
            <a:off x="12499389" y="1748369"/>
            <a:ext cx="262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사용자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9C7F9-606D-C6A2-644F-1F204EBA427A}"/>
              </a:ext>
            </a:extLst>
          </p:cNvPr>
          <p:cNvSpPr txBox="1"/>
          <p:nvPr/>
        </p:nvSpPr>
        <p:spPr>
          <a:xfrm>
            <a:off x="12649199" y="8413733"/>
            <a:ext cx="262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LLM</a:t>
            </a:r>
            <a:endParaRPr lang="ko-KR" altLang="en-US" sz="24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8" name="그림 17" descr="상징, 그래픽, 원, 하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99AC46-1C6C-55DC-3F27-875ABD3E6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0"/>
          <a:stretch>
            <a:fillRect/>
          </a:stretch>
        </p:blipFill>
        <p:spPr>
          <a:xfrm>
            <a:off x="2494598" y="4539445"/>
            <a:ext cx="807355" cy="691484"/>
          </a:xfrm>
          <a:prstGeom prst="rect">
            <a:avLst/>
          </a:prstGeom>
        </p:spPr>
      </p:pic>
      <p:pic>
        <p:nvPicPr>
          <p:cNvPr id="24" name="그림 23" descr="상징, 그래픽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C3FF98-74F8-8545-FAC0-E4652EE7D22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26" y="7533321"/>
            <a:ext cx="711720" cy="673100"/>
          </a:xfrm>
          <a:prstGeom prst="rect">
            <a:avLst/>
          </a:prstGeom>
        </p:spPr>
      </p:pic>
      <p:pic>
        <p:nvPicPr>
          <p:cNvPr id="35" name="그림 34" descr="상징, 그래픽, 원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AE2C3C-5992-A492-069A-C88211F27E95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564" y="5010803"/>
            <a:ext cx="721446" cy="660400"/>
          </a:xfrm>
          <a:prstGeom prst="rect">
            <a:avLst/>
          </a:prstGeom>
        </p:spPr>
      </p:pic>
      <p:pic>
        <p:nvPicPr>
          <p:cNvPr id="37" name="그림 36" descr="원, 상징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B13933-478A-FD72-90BD-C1080DA25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23" y="6905055"/>
            <a:ext cx="786417" cy="631273"/>
          </a:xfrm>
          <a:prstGeom prst="rect">
            <a:avLst/>
          </a:prstGeom>
        </p:spPr>
      </p:pic>
      <p:pic>
        <p:nvPicPr>
          <p:cNvPr id="39" name="그림 38" descr="상징, 그래픽, 원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D0AAF9-F3AA-D5D3-B354-3DED64EB361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56" y="1562100"/>
            <a:ext cx="740057" cy="6495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0F55D4-014D-CB63-FDB5-7432DF6D3922}"/>
              </a:ext>
            </a:extLst>
          </p:cNvPr>
          <p:cNvSpPr txBox="1"/>
          <p:nvPr/>
        </p:nvSpPr>
        <p:spPr>
          <a:xfrm>
            <a:off x="1524000" y="5206036"/>
            <a:ext cx="262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문서 데이터를 </a:t>
            </a:r>
            <a:endParaRPr lang="en-US" altLang="ko-KR" sz="20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en-US" altLang="ko-KR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Vector DB</a:t>
            </a:r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 </a:t>
            </a:r>
            <a:r>
              <a:rPr lang="ko-KR" altLang="en-US" sz="2000" dirty="0" err="1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endParaRPr lang="ko-KR" altLang="en-US" sz="20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E127BFE-BF1E-4AC2-9A9C-F8F3286827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64324" y="2856946"/>
            <a:ext cx="2701753" cy="952294"/>
          </a:xfrm>
          <a:prstGeom prst="bentConnector3">
            <a:avLst>
              <a:gd name="adj1" fmla="val 100005"/>
            </a:avLst>
          </a:prstGeom>
          <a:ln w="50800" cap="rnd">
            <a:solidFill>
              <a:srgbClr val="52647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F73CF42-F06B-9A4D-2982-79A271F1009F}"/>
              </a:ext>
            </a:extLst>
          </p:cNvPr>
          <p:cNvSpPr txBox="1"/>
          <p:nvPr/>
        </p:nvSpPr>
        <p:spPr>
          <a:xfrm>
            <a:off x="10021922" y="2298327"/>
            <a:ext cx="2625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질문 입력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E8B7A6D-38F5-716B-D5DD-A2157354E8E1}"/>
              </a:ext>
            </a:extLst>
          </p:cNvPr>
          <p:cNvCxnSpPr/>
          <p:nvPr/>
        </p:nvCxnSpPr>
        <p:spPr>
          <a:xfrm flipV="1">
            <a:off x="5543395" y="5720063"/>
            <a:ext cx="2133600" cy="1214594"/>
          </a:xfrm>
          <a:prstGeom prst="bentConnector3">
            <a:avLst/>
          </a:prstGeom>
          <a:ln w="50800">
            <a:solidFill>
              <a:srgbClr val="526474"/>
            </a:solidFill>
            <a:headEnd type="triangl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E558876-F94F-B2AE-7176-F582F61F03C8}"/>
              </a:ext>
            </a:extLst>
          </p:cNvPr>
          <p:cNvSpPr txBox="1"/>
          <p:nvPr/>
        </p:nvSpPr>
        <p:spPr>
          <a:xfrm>
            <a:off x="5576642" y="7559814"/>
            <a:ext cx="297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코사인 유사도 계산을 통한 </a:t>
            </a:r>
            <a:endParaRPr lang="en-US" altLang="ko-KR" sz="20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검색 결과 문서를 반환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C8BF90B-26D6-CB3C-848E-1505F745E5EE}"/>
              </a:ext>
            </a:extLst>
          </p:cNvPr>
          <p:cNvCxnSpPr>
            <a:cxnSpLocks/>
          </p:cNvCxnSpPr>
          <p:nvPr/>
        </p:nvCxnSpPr>
        <p:spPr>
          <a:xfrm>
            <a:off x="9681323" y="6526800"/>
            <a:ext cx="2730678" cy="975286"/>
          </a:xfrm>
          <a:prstGeom prst="bentConnector3">
            <a:avLst>
              <a:gd name="adj1" fmla="val -54"/>
            </a:avLst>
          </a:prstGeom>
          <a:ln w="50800" cap="rnd">
            <a:solidFill>
              <a:srgbClr val="52647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B86EABA-0275-C368-E955-E6A63A3254CA}"/>
              </a:ext>
            </a:extLst>
          </p:cNvPr>
          <p:cNvSpPr txBox="1"/>
          <p:nvPr/>
        </p:nvSpPr>
        <p:spPr>
          <a:xfrm>
            <a:off x="9076173" y="8282368"/>
            <a:ext cx="3981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질문 </a:t>
            </a:r>
            <a:r>
              <a:rPr lang="en-US" altLang="ko-KR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+ </a:t>
            </a:r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프롬프트 </a:t>
            </a:r>
            <a:r>
              <a:rPr lang="en-US" altLang="ko-KR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+ </a:t>
            </a:r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검색 결과 문서를 </a:t>
            </a:r>
            <a:endParaRPr lang="en-US" altLang="ko-KR" sz="20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en-US" altLang="ko-KR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LLM </a:t>
            </a:r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모델로 전송</a:t>
            </a:r>
          </a:p>
        </p:txBody>
      </p:sp>
      <p:cxnSp>
        <p:nvCxnSpPr>
          <p:cNvPr id="1037" name="연결선: 꺾임 1036">
            <a:extLst>
              <a:ext uri="{FF2B5EF4-FFF2-40B4-BE49-F238E27FC236}">
                <a16:creationId xmlns:a16="http://schemas.microsoft.com/office/drawing/2014/main" id="{33DA9C52-E50F-B956-6A5B-16CD5C76C14B}"/>
              </a:ext>
            </a:extLst>
          </p:cNvPr>
          <p:cNvCxnSpPr/>
          <p:nvPr/>
        </p:nvCxnSpPr>
        <p:spPr>
          <a:xfrm rot="10800000">
            <a:off x="10441255" y="5913922"/>
            <a:ext cx="2124820" cy="753578"/>
          </a:xfrm>
          <a:prstGeom prst="bentConnector3">
            <a:avLst>
              <a:gd name="adj1" fmla="val 17255"/>
            </a:avLst>
          </a:prstGeom>
          <a:ln w="50800" cap="rnd">
            <a:solidFill>
              <a:srgbClr val="52647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6DA5AD-EF24-8E0B-229D-327B01F10DC6}"/>
              </a:ext>
            </a:extLst>
          </p:cNvPr>
          <p:cNvSpPr txBox="1"/>
          <p:nvPr/>
        </p:nvSpPr>
        <p:spPr>
          <a:xfrm>
            <a:off x="11790410" y="5703603"/>
            <a:ext cx="398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생성된 답변을 전송</a:t>
            </a:r>
          </a:p>
        </p:txBody>
      </p:sp>
      <p:cxnSp>
        <p:nvCxnSpPr>
          <p:cNvPr id="1053" name="연결선: 꺾임 1052">
            <a:extLst>
              <a:ext uri="{FF2B5EF4-FFF2-40B4-BE49-F238E27FC236}">
                <a16:creationId xmlns:a16="http://schemas.microsoft.com/office/drawing/2014/main" id="{6F5DB9EC-7570-5329-BBC1-2A46E9455CA4}"/>
              </a:ext>
            </a:extLst>
          </p:cNvPr>
          <p:cNvCxnSpPr>
            <a:cxnSpLocks/>
          </p:cNvCxnSpPr>
          <p:nvPr/>
        </p:nvCxnSpPr>
        <p:spPr>
          <a:xfrm flipV="1">
            <a:off x="10578983" y="4019395"/>
            <a:ext cx="3233068" cy="768641"/>
          </a:xfrm>
          <a:prstGeom prst="bentConnector3">
            <a:avLst>
              <a:gd name="adj1" fmla="val 99991"/>
            </a:avLst>
          </a:prstGeom>
          <a:ln w="50800" cap="rnd">
            <a:solidFill>
              <a:srgbClr val="52647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그림 1063" descr="상징, 원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FC1C53-93A7-EEB9-68FA-B92B37328A22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790" y="3555423"/>
            <a:ext cx="855463" cy="655485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7FC93A38-3D8B-6F37-A1EB-00DA7C16A83A}"/>
              </a:ext>
            </a:extLst>
          </p:cNvPr>
          <p:cNvSpPr txBox="1"/>
          <p:nvPr/>
        </p:nvSpPr>
        <p:spPr>
          <a:xfrm>
            <a:off x="13744171" y="4268581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질문에 대한 답변</a:t>
            </a:r>
          </a:p>
        </p:txBody>
      </p:sp>
    </p:spTree>
    <p:extLst>
      <p:ext uri="{BB962C8B-B14F-4D97-AF65-F5344CB8AC3E}">
        <p14:creationId xmlns:p14="http://schemas.microsoft.com/office/powerpoint/2010/main" val="77119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7A28F-1439-009D-A7E4-1BC4B650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9588C63-45A3-ABCF-15FF-C118ABA5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5232619-82D9-167F-4CC5-9DD85F2E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68CE88-0F20-49D0-615D-E55A5283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7379604-29A6-1FD1-2F12-C9E60E9F2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7E6000-EE28-4D49-F4D7-680DE320BA7E}"/>
              </a:ext>
            </a:extLst>
          </p:cNvPr>
          <p:cNvSpPr txBox="1"/>
          <p:nvPr/>
        </p:nvSpPr>
        <p:spPr>
          <a:xfrm>
            <a:off x="9216841" y="5911650"/>
            <a:ext cx="408915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대학교 법학과 법전 데이터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3650C50B-AB05-791B-8F1A-4BFA77C7F472}"/>
              </a:ext>
            </a:extLst>
          </p:cNvPr>
          <p:cNvSpPr txBox="1"/>
          <p:nvPr/>
        </p:nvSpPr>
        <p:spPr>
          <a:xfrm>
            <a:off x="1689100" y="1206500"/>
            <a:ext cx="577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데이터 수집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7B9B7B1-D922-5ACF-9F77-C48422FFDCB9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02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1F92EBB7-5372-9593-1D79-F6BCD5CC621D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FDB5EB-65CB-C878-DF17-19425F618DA1}"/>
              </a:ext>
            </a:extLst>
          </p:cNvPr>
          <p:cNvGrpSpPr/>
          <p:nvPr/>
        </p:nvGrpSpPr>
        <p:grpSpPr>
          <a:xfrm>
            <a:off x="747167" y="2781300"/>
            <a:ext cx="4089155" cy="6047719"/>
            <a:chOff x="747167" y="2781300"/>
            <a:chExt cx="4089155" cy="604771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E5D2A14-5686-5ACE-7107-F5532C96C08A}"/>
                </a:ext>
              </a:extLst>
            </p:cNvPr>
            <p:cNvGrpSpPr/>
            <p:nvPr/>
          </p:nvGrpSpPr>
          <p:grpSpPr>
            <a:xfrm>
              <a:off x="1360128" y="2781300"/>
              <a:ext cx="2863235" cy="2590799"/>
              <a:chOff x="2171700" y="2775155"/>
              <a:chExt cx="3810000" cy="35052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1A5DF5-A119-3406-B7A1-99845594AD4E}"/>
                  </a:ext>
                </a:extLst>
              </p:cNvPr>
              <p:cNvSpPr/>
              <p:nvPr/>
            </p:nvSpPr>
            <p:spPr>
              <a:xfrm>
                <a:off x="2171700" y="2775155"/>
                <a:ext cx="3810000" cy="3505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Al Hub">
                <a:extLst>
                  <a:ext uri="{FF2B5EF4-FFF2-40B4-BE49-F238E27FC236}">
                    <a16:creationId xmlns:a16="http://schemas.microsoft.com/office/drawing/2014/main" id="{E5879610-C1DB-3755-30CC-4B242DA984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700" y="2965450"/>
                <a:ext cx="3009900" cy="300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DD6A35-72E8-BE92-C1F3-B686040E8E56}"/>
                </a:ext>
              </a:extLst>
            </p:cNvPr>
            <p:cNvSpPr txBox="1"/>
            <p:nvPr/>
          </p:nvSpPr>
          <p:spPr>
            <a:xfrm>
              <a:off x="747167" y="5600701"/>
              <a:ext cx="4089155" cy="10527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법률</a:t>
              </a:r>
              <a:r>
                <a:rPr lang="en-US" altLang="ko-KR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/</a:t>
              </a: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규정 상황별 판례 데이터</a:t>
              </a:r>
              <a:endPara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법률</a:t>
              </a:r>
              <a:r>
                <a:rPr lang="en-US" altLang="ko-KR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/</a:t>
              </a: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규정 판결서 약관 데이터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30BC9F-B9C3-746A-39AF-D0464E29C047}"/>
                </a:ext>
              </a:extLst>
            </p:cNvPr>
            <p:cNvCxnSpPr/>
            <p:nvPr/>
          </p:nvCxnSpPr>
          <p:spPr>
            <a:xfrm>
              <a:off x="977429" y="6972301"/>
              <a:ext cx="3600000" cy="0"/>
            </a:xfrm>
            <a:prstGeom prst="line">
              <a:avLst/>
            </a:prstGeom>
            <a:ln>
              <a:solidFill>
                <a:srgbClr val="BFB2B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림 4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EA894D-DA46-290B-3172-4D1113D8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705" y="7133571"/>
              <a:ext cx="1695448" cy="169544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FA67C3-4255-2C08-352E-4E161B7A8508}"/>
              </a:ext>
            </a:extLst>
          </p:cNvPr>
          <p:cNvGrpSpPr/>
          <p:nvPr/>
        </p:nvGrpSpPr>
        <p:grpSpPr>
          <a:xfrm>
            <a:off x="4927456" y="2781300"/>
            <a:ext cx="4089155" cy="6047719"/>
            <a:chOff x="13451678" y="2781300"/>
            <a:chExt cx="4089155" cy="604771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B0E6484-7B3D-D908-84E6-2D0DAA25385C}"/>
                </a:ext>
              </a:extLst>
            </p:cNvPr>
            <p:cNvGrpSpPr/>
            <p:nvPr/>
          </p:nvGrpSpPr>
          <p:grpSpPr>
            <a:xfrm>
              <a:off x="14064637" y="2781300"/>
              <a:ext cx="2863235" cy="2590768"/>
              <a:chOff x="13722423" y="3000362"/>
              <a:chExt cx="2863235" cy="259076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A3E745C-12F1-79B5-0766-36B2092F6E2D}"/>
                  </a:ext>
                </a:extLst>
              </p:cNvPr>
              <p:cNvSpPr/>
              <p:nvPr/>
            </p:nvSpPr>
            <p:spPr>
              <a:xfrm>
                <a:off x="13722423" y="3000362"/>
                <a:ext cx="2863235" cy="259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62" name="Picture 14" descr="Hugging Face - 기업 상세 정보 - 로아AI">
                <a:extLst>
                  <a:ext uri="{FF2B5EF4-FFF2-40B4-BE49-F238E27FC236}">
                    <a16:creationId xmlns:a16="http://schemas.microsoft.com/office/drawing/2014/main" id="{4C21E763-3E27-1CE9-724C-2F4EEE38EA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0602" y="3410482"/>
                <a:ext cx="1666875" cy="1666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3BC86BB-6565-B5E5-3BBF-E1CCA8CEB3FC}"/>
                </a:ext>
              </a:extLst>
            </p:cNvPr>
            <p:cNvCxnSpPr/>
            <p:nvPr/>
          </p:nvCxnSpPr>
          <p:spPr>
            <a:xfrm>
              <a:off x="13716000" y="6972301"/>
              <a:ext cx="3600000" cy="0"/>
            </a:xfrm>
            <a:prstGeom prst="line">
              <a:avLst/>
            </a:prstGeom>
            <a:ln>
              <a:solidFill>
                <a:srgbClr val="BFB2B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C433C5-F1E5-0928-568B-2A1E73A69813}"/>
                </a:ext>
              </a:extLst>
            </p:cNvPr>
            <p:cNvSpPr txBox="1"/>
            <p:nvPr/>
          </p:nvSpPr>
          <p:spPr>
            <a:xfrm>
              <a:off x="13451678" y="5600700"/>
              <a:ext cx="4089155" cy="10527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대법원 판례 데이터</a:t>
              </a:r>
              <a:endPara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법률 상담 데이터</a:t>
              </a:r>
            </a:p>
          </p:txBody>
        </p:sp>
        <p:pic>
          <p:nvPicPr>
            <p:cNvPr id="43" name="그림 4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D17F9EC-EA47-14A6-5C40-589DD62E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847" y="7133571"/>
              <a:ext cx="1695448" cy="169544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42E33A-6F0D-732E-D7C4-46CDBE004746}"/>
              </a:ext>
            </a:extLst>
          </p:cNvPr>
          <p:cNvGrpSpPr/>
          <p:nvPr/>
        </p:nvGrpSpPr>
        <p:grpSpPr>
          <a:xfrm>
            <a:off x="9504368" y="2781300"/>
            <a:ext cx="3600000" cy="5847531"/>
            <a:chOff x="9504368" y="2781300"/>
            <a:chExt cx="3600000" cy="584753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9CE0B16-F647-04D0-8DED-118F1C9C135A}"/>
                </a:ext>
              </a:extLst>
            </p:cNvPr>
            <p:cNvGrpSpPr/>
            <p:nvPr/>
          </p:nvGrpSpPr>
          <p:grpSpPr>
            <a:xfrm>
              <a:off x="9829802" y="2781300"/>
              <a:ext cx="2863235" cy="2590768"/>
              <a:chOff x="10515600" y="3009901"/>
              <a:chExt cx="2863235" cy="259076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02DA984-E5F7-91CE-6D3D-99ED824DE26C}"/>
                  </a:ext>
                </a:extLst>
              </p:cNvPr>
              <p:cNvSpPr/>
              <p:nvPr/>
            </p:nvSpPr>
            <p:spPr>
              <a:xfrm>
                <a:off x="10515600" y="3009901"/>
                <a:ext cx="2863235" cy="259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4" name="Picture 6" descr="대학교 아이콘 Generic color fill | Freepik">
                <a:extLst>
                  <a:ext uri="{FF2B5EF4-FFF2-40B4-BE49-F238E27FC236}">
                    <a16:creationId xmlns:a16="http://schemas.microsoft.com/office/drawing/2014/main" id="{FA035F17-4CD9-EDFD-8C7C-FC2BD49B9B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9188" y="3183406"/>
                <a:ext cx="2261956" cy="2224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0205C21-AC20-0537-2DA3-023D85D0EFD8}"/>
                </a:ext>
              </a:extLst>
            </p:cNvPr>
            <p:cNvCxnSpPr/>
            <p:nvPr/>
          </p:nvCxnSpPr>
          <p:spPr>
            <a:xfrm>
              <a:off x="9504368" y="6972301"/>
              <a:ext cx="3600000" cy="0"/>
            </a:xfrm>
            <a:prstGeom prst="line">
              <a:avLst/>
            </a:prstGeom>
            <a:ln>
              <a:solidFill>
                <a:srgbClr val="BFB2B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74" name="Picture 26" descr="Pdf - 무료 파일 및 폴더개 아이콘">
              <a:extLst>
                <a:ext uri="{FF2B5EF4-FFF2-40B4-BE49-F238E27FC236}">
                  <a16:creationId xmlns:a16="http://schemas.microsoft.com/office/drawing/2014/main" id="{5B8A274E-BE8D-841F-A2E7-B4F82F43E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4332" y="7328759"/>
              <a:ext cx="1300072" cy="13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D3DDC5-40BF-704D-7190-DC785F005BB8}"/>
              </a:ext>
            </a:extLst>
          </p:cNvPr>
          <p:cNvGrpSpPr/>
          <p:nvPr/>
        </p:nvGrpSpPr>
        <p:grpSpPr>
          <a:xfrm>
            <a:off x="13451678" y="2781300"/>
            <a:ext cx="4089155" cy="5864224"/>
            <a:chOff x="4982004" y="2781300"/>
            <a:chExt cx="4089155" cy="586422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28609D-EB12-7F09-23DF-99910E5260DE}"/>
                </a:ext>
              </a:extLst>
            </p:cNvPr>
            <p:cNvGrpSpPr/>
            <p:nvPr/>
          </p:nvGrpSpPr>
          <p:grpSpPr>
            <a:xfrm>
              <a:off x="5594965" y="2781300"/>
              <a:ext cx="2863235" cy="2590768"/>
              <a:chOff x="7010400" y="2781300"/>
              <a:chExt cx="3810000" cy="35052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76275DB-7F23-08B4-3746-7EB1C28E93B6}"/>
                  </a:ext>
                </a:extLst>
              </p:cNvPr>
              <p:cNvSpPr/>
              <p:nvPr/>
            </p:nvSpPr>
            <p:spPr>
              <a:xfrm>
                <a:off x="7010400" y="2781300"/>
                <a:ext cx="3810000" cy="3505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8" descr="Q &amp; a - 무료 교육개 아이콘">
                <a:extLst>
                  <a:ext uri="{FF2B5EF4-FFF2-40B4-BE49-F238E27FC236}">
                    <a16:creationId xmlns:a16="http://schemas.microsoft.com/office/drawing/2014/main" id="{098E0011-7AE8-EEA5-B7B9-36F55192C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663" y="2965450"/>
                <a:ext cx="3009901" cy="3009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60D03CA-5FDA-6B43-F214-0B45E474A74A}"/>
                </a:ext>
              </a:extLst>
            </p:cNvPr>
            <p:cNvCxnSpPr/>
            <p:nvPr/>
          </p:nvCxnSpPr>
          <p:spPr>
            <a:xfrm>
              <a:off x="5226582" y="6972301"/>
              <a:ext cx="3600000" cy="0"/>
            </a:xfrm>
            <a:prstGeom prst="line">
              <a:avLst/>
            </a:prstGeom>
            <a:ln>
              <a:solidFill>
                <a:srgbClr val="BFB2B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F1FF10-73D6-36C2-4965-8EE356A8DEA5}"/>
                </a:ext>
              </a:extLst>
            </p:cNvPr>
            <p:cNvSpPr txBox="1"/>
            <p:nvPr/>
          </p:nvSpPr>
          <p:spPr>
            <a:xfrm>
              <a:off x="4982004" y="5600700"/>
              <a:ext cx="4089155" cy="10527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법률 상담 데이터</a:t>
              </a:r>
              <a:endPara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사이버 상담 데이터</a:t>
              </a:r>
            </a:p>
          </p:txBody>
        </p:sp>
        <p:pic>
          <p:nvPicPr>
            <p:cNvPr id="21" name="Picture 2" descr="Csv - 무료 상호 작용개 아이콘">
              <a:extLst>
                <a:ext uri="{FF2B5EF4-FFF2-40B4-BE49-F238E27FC236}">
                  <a16:creationId xmlns:a16="http://schemas.microsoft.com/office/drawing/2014/main" id="{2E77D750-2487-7176-F9C3-6E45BBEAD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7300237"/>
              <a:ext cx="1345287" cy="134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51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ED0A8-13DB-F916-9DF8-D2C26A37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D22CE51-8376-F9E7-86F6-8BA402B8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597D60-3A4D-B225-B3E9-0A37B752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BC2FB6-30E7-3B12-4125-026F182B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B695B9A-6325-D52F-FCEE-F252BBD15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766CC8D6-D673-90E3-2528-FE9A80E67522}"/>
              </a:ext>
            </a:extLst>
          </p:cNvPr>
          <p:cNvSpPr txBox="1"/>
          <p:nvPr/>
        </p:nvSpPr>
        <p:spPr>
          <a:xfrm>
            <a:off x="1689100" y="1206500"/>
            <a:ext cx="577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데이터 </a:t>
            </a:r>
            <a:r>
              <a:rPr lang="ko-KR" altLang="en-US" sz="3500" spc="-100" dirty="0" err="1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전처리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55E660F1-6F51-516F-A08C-CB7D96E4B32C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02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3FEBD676-378B-035F-A66D-77D61415C2E4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06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BBD7D1-45C3-FB38-F5D9-F2150F4527A0}"/>
              </a:ext>
            </a:extLst>
          </p:cNvPr>
          <p:cNvGrpSpPr/>
          <p:nvPr/>
        </p:nvGrpSpPr>
        <p:grpSpPr>
          <a:xfrm>
            <a:off x="1016000" y="2467547"/>
            <a:ext cx="4867361" cy="2821013"/>
            <a:chOff x="3685729" y="4372214"/>
            <a:chExt cx="2851449" cy="1652636"/>
          </a:xfrm>
        </p:grpSpPr>
        <p:sp>
          <p:nvSpPr>
            <p:cNvPr id="16" name="자유형: 도형 49">
              <a:extLst>
                <a:ext uri="{FF2B5EF4-FFF2-40B4-BE49-F238E27FC236}">
                  <a16:creationId xmlns:a16="http://schemas.microsoft.com/office/drawing/2014/main" id="{019FE5CD-1A80-6935-3AAA-EA3FC46E6ACC}"/>
                </a:ext>
              </a:extLst>
            </p:cNvPr>
            <p:cNvSpPr/>
            <p:nvPr/>
          </p:nvSpPr>
          <p:spPr>
            <a:xfrm>
              <a:off x="3685729" y="4372214"/>
              <a:ext cx="2851449" cy="1652636"/>
            </a:xfrm>
            <a:prstGeom prst="round2DiagRect">
              <a:avLst>
                <a:gd name="adj1" fmla="val 16667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27000" dir="2700000" algn="tl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2965702-9E3D-F4B5-59B9-E864F9385D25}"/>
                </a:ext>
              </a:extLst>
            </p:cNvPr>
            <p:cNvSpPr/>
            <p:nvPr/>
          </p:nvSpPr>
          <p:spPr>
            <a:xfrm flipH="1">
              <a:off x="6148645" y="5636318"/>
              <a:ext cx="388532" cy="388532"/>
            </a:xfrm>
            <a:prstGeom prst="rtTriangle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A</a:t>
              </a:r>
              <a:endPara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C166B8B-5385-3D0A-D7B2-3D644C7046CA}"/>
              </a:ext>
            </a:extLst>
          </p:cNvPr>
          <p:cNvGrpSpPr/>
          <p:nvPr/>
        </p:nvGrpSpPr>
        <p:grpSpPr>
          <a:xfrm>
            <a:off x="6710319" y="2467547"/>
            <a:ext cx="4867361" cy="2821013"/>
            <a:chOff x="7212418" y="4372214"/>
            <a:chExt cx="2851449" cy="1652636"/>
          </a:xfrm>
        </p:grpSpPr>
        <p:sp>
          <p:nvSpPr>
            <p:cNvPr id="19" name="자유형: 도형 52">
              <a:extLst>
                <a:ext uri="{FF2B5EF4-FFF2-40B4-BE49-F238E27FC236}">
                  <a16:creationId xmlns:a16="http://schemas.microsoft.com/office/drawing/2014/main" id="{C5547DCF-2D3D-D4A1-579F-E8C2D088CC41}"/>
                </a:ext>
              </a:extLst>
            </p:cNvPr>
            <p:cNvSpPr/>
            <p:nvPr/>
          </p:nvSpPr>
          <p:spPr>
            <a:xfrm>
              <a:off x="7212418" y="4372214"/>
              <a:ext cx="2851449" cy="165263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27000" dir="2700000" algn="tl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60C721D3-45B4-9AD3-056E-898D02621CB0}"/>
                </a:ext>
              </a:extLst>
            </p:cNvPr>
            <p:cNvSpPr/>
            <p:nvPr/>
          </p:nvSpPr>
          <p:spPr>
            <a:xfrm flipH="1">
              <a:off x="9675334" y="5636318"/>
              <a:ext cx="388532" cy="388532"/>
            </a:xfrm>
            <a:prstGeom prst="rtTriangle">
              <a:avLst/>
            </a:pr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B</a:t>
              </a:r>
              <a:endPara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D258BE-01F8-D19B-1048-F79E83944417}"/>
              </a:ext>
            </a:extLst>
          </p:cNvPr>
          <p:cNvGrpSpPr/>
          <p:nvPr/>
        </p:nvGrpSpPr>
        <p:grpSpPr>
          <a:xfrm>
            <a:off x="12404639" y="2467546"/>
            <a:ext cx="4867361" cy="2821013"/>
            <a:chOff x="10668000" y="4372214"/>
            <a:chExt cx="2851449" cy="1652636"/>
          </a:xfrm>
        </p:grpSpPr>
        <p:sp>
          <p:nvSpPr>
            <p:cNvPr id="22" name="자유형: 도형 55">
              <a:extLst>
                <a:ext uri="{FF2B5EF4-FFF2-40B4-BE49-F238E27FC236}">
                  <a16:creationId xmlns:a16="http://schemas.microsoft.com/office/drawing/2014/main" id="{73C2BEC2-DB59-DE6A-B97C-547E343C232A}"/>
                </a:ext>
              </a:extLst>
            </p:cNvPr>
            <p:cNvSpPr/>
            <p:nvPr/>
          </p:nvSpPr>
          <p:spPr>
            <a:xfrm>
              <a:off x="10668000" y="4372214"/>
              <a:ext cx="2851449" cy="165263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27000" dir="2700000" algn="tl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029D87A5-12C6-C1F8-1D1B-D4B23F56C75C}"/>
                </a:ext>
              </a:extLst>
            </p:cNvPr>
            <p:cNvSpPr/>
            <p:nvPr/>
          </p:nvSpPr>
          <p:spPr>
            <a:xfrm flipH="1">
              <a:off x="13130916" y="5636318"/>
              <a:ext cx="388532" cy="388532"/>
            </a:xfrm>
            <a:prstGeom prst="rtTriangle">
              <a:avLst/>
            </a:prstGeom>
            <a:solidFill>
              <a:srgbClr val="526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</a:t>
              </a:r>
              <a:endPara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  <p:pic>
        <p:nvPicPr>
          <p:cNvPr id="27" name="그림 2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91BE19-9918-10B2-30AB-FED1AFE930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30328"/>
            <a:ext cx="1695448" cy="16954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B53C8D-3ABE-02A2-BC70-194FADFEF86F}"/>
              </a:ext>
            </a:extLst>
          </p:cNvPr>
          <p:cNvSpPr txBox="1"/>
          <p:nvPr/>
        </p:nvSpPr>
        <p:spPr>
          <a:xfrm>
            <a:off x="2797088" y="3447165"/>
            <a:ext cx="295531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판례</a:t>
            </a:r>
            <a:r>
              <a:rPr lang="en-US" altLang="ko-KR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약관 등 </a:t>
            </a:r>
            <a:endParaRPr lang="en-US" altLang="ko-KR" sz="2500" b="1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en-US" altLang="ko-KR" sz="2500" b="1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json</a:t>
            </a:r>
            <a:r>
              <a:rPr lang="en-US" altLang="ko-KR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형식의 데이터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16D5AEE6-99D0-7096-DAB3-EE6C7F49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80" y="5758370"/>
            <a:ext cx="5400000" cy="2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DB594-3231-FA22-7651-6C55FA31E669}"/>
              </a:ext>
            </a:extLst>
          </p:cNvPr>
          <p:cNvSpPr txBox="1"/>
          <p:nvPr/>
        </p:nvSpPr>
        <p:spPr>
          <a:xfrm>
            <a:off x="1016000" y="5972746"/>
            <a:ext cx="5133680" cy="28077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원본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JSON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 로드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판결문 등 주요 내용을 본문으로 그 외 정보는 메타데이터로 분리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조문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·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판례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·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약관 단위로 별도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JSON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파일로 저장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F5EBF8A2-05FA-39E8-9DD6-AD00D3A97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99" y="5758370"/>
            <a:ext cx="5400000" cy="200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8B858928-90FD-824A-25CD-3916895F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318" y="5758370"/>
            <a:ext cx="5400000" cy="2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E3A2E8-CD89-E42A-ED1A-C2E5B786327F}"/>
              </a:ext>
            </a:extLst>
          </p:cNvPr>
          <p:cNvSpPr txBox="1"/>
          <p:nvPr/>
        </p:nvSpPr>
        <p:spPr>
          <a:xfrm>
            <a:off x="6710319" y="5972747"/>
            <a:ext cx="5133678" cy="28077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원본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CSV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 로드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질문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&amp;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답변을 본문으로 그 외 정보는 메타데이터로 분리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각 행의 데이터를 별도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JSON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파일로 저장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EF2FB0-09C7-223B-D732-0E1015C3D854}"/>
              </a:ext>
            </a:extLst>
          </p:cNvPr>
          <p:cNvSpPr txBox="1"/>
          <p:nvPr/>
        </p:nvSpPr>
        <p:spPr>
          <a:xfrm>
            <a:off x="12404639" y="5972746"/>
            <a:ext cx="5133675" cy="3361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원본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PDF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 로드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글꼴과 글자 크기를 활용한 조문 텍스트 추출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조문 내용은 본문으로 그 외 정보는 메타데이터로 분리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법령별 별도 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JSON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파일로 저장</a:t>
            </a:r>
          </a:p>
        </p:txBody>
      </p:sp>
      <p:pic>
        <p:nvPicPr>
          <p:cNvPr id="1026" name="Picture 2" descr="Csv - 무료 상호 작용개 아이콘">
            <a:extLst>
              <a:ext uri="{FF2B5EF4-FFF2-40B4-BE49-F238E27FC236}">
                <a16:creationId xmlns:a16="http://schemas.microsoft.com/office/drawing/2014/main" id="{CD70863B-4D3D-B03C-3EDD-90547606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05408"/>
            <a:ext cx="1345287" cy="134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84DEDE9-9833-A6B6-BABE-81BCCDF32D42}"/>
              </a:ext>
            </a:extLst>
          </p:cNvPr>
          <p:cNvSpPr txBox="1"/>
          <p:nvPr/>
        </p:nvSpPr>
        <p:spPr>
          <a:xfrm>
            <a:off x="8458200" y="3447165"/>
            <a:ext cx="295531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크롤링</a:t>
            </a:r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기반 </a:t>
            </a:r>
            <a:r>
              <a:rPr lang="en-US" altLang="ko-KR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Q&amp;A</a:t>
            </a:r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endParaRPr lang="en-US" altLang="ko-KR" sz="2500" b="1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en-US" altLang="ko-KR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CSV </a:t>
            </a:r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형식의 데이터</a:t>
            </a:r>
          </a:p>
        </p:txBody>
      </p:sp>
      <p:pic>
        <p:nvPicPr>
          <p:cNvPr id="44" name="Picture 26" descr="Pdf - 무료 파일 및 폴더개 아이콘">
            <a:extLst>
              <a:ext uri="{FF2B5EF4-FFF2-40B4-BE49-F238E27FC236}">
                <a16:creationId xmlns:a16="http://schemas.microsoft.com/office/drawing/2014/main" id="{FB1CA2A6-B8BC-189E-2B21-B5889852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920" y="3228015"/>
            <a:ext cx="1300072" cy="130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11C4F7D-3F50-30E9-051C-7D6A73B9164A}"/>
              </a:ext>
            </a:extLst>
          </p:cNvPr>
          <p:cNvSpPr txBox="1"/>
          <p:nvPr/>
        </p:nvSpPr>
        <p:spPr>
          <a:xfrm>
            <a:off x="14207992" y="3447165"/>
            <a:ext cx="295531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법령 및 조문</a:t>
            </a:r>
            <a:endParaRPr lang="en-US" altLang="ko-KR" sz="2500" b="1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en-US" altLang="ko-KR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PDF </a:t>
            </a:r>
            <a:r>
              <a:rPr lang="ko-KR" altLang="en-US" sz="25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형식의 데이터</a:t>
            </a:r>
          </a:p>
        </p:txBody>
      </p:sp>
    </p:spTree>
    <p:extLst>
      <p:ext uri="{BB962C8B-B14F-4D97-AF65-F5344CB8AC3E}">
        <p14:creationId xmlns:p14="http://schemas.microsoft.com/office/powerpoint/2010/main" val="110680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C7999-CF86-0A13-2BD5-B5582A77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C30BD50-3EFB-E41F-ACD0-06074D05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1C2C9B-D7A1-FE76-C55B-EEFB0DED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184FCF-BAA2-F532-F32B-64141ED1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529A61-D0D4-384D-46C8-C3274FE8B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A1BBEA92-DE59-4E00-8FB6-5A21382A70F8}"/>
              </a:ext>
            </a:extLst>
          </p:cNvPr>
          <p:cNvSpPr txBox="1"/>
          <p:nvPr/>
        </p:nvSpPr>
        <p:spPr>
          <a:xfrm>
            <a:off x="1689100" y="1206500"/>
            <a:ext cx="577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spc="-100" dirty="0" err="1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임베딩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 전략 및 </a:t>
            </a: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RAG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기반 검색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1C65B87D-44F6-E5AA-BFF1-07BA76CFD3F0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03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52C25A68-1F71-CC98-FDB8-CE2FD32866B7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30F57-DD3A-21A1-FCAC-FA8C7C379D78}"/>
              </a:ext>
            </a:extLst>
          </p:cNvPr>
          <p:cNvSpPr txBox="1"/>
          <p:nvPr/>
        </p:nvSpPr>
        <p:spPr>
          <a:xfrm>
            <a:off x="820994" y="6731131"/>
            <a:ext cx="28575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</a:t>
            </a:r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과정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A357CF9-74BC-274C-4185-4B70B579F8EC}"/>
              </a:ext>
            </a:extLst>
          </p:cNvPr>
          <p:cNvGrpSpPr/>
          <p:nvPr/>
        </p:nvGrpSpPr>
        <p:grpSpPr>
          <a:xfrm>
            <a:off x="4038600" y="5452398"/>
            <a:ext cx="9410700" cy="3120102"/>
            <a:chOff x="4267504" y="2753443"/>
            <a:chExt cx="9410700" cy="31201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BDD5BB-23A9-611A-8B5C-BEACF6DA8848}"/>
                </a:ext>
              </a:extLst>
            </p:cNvPr>
            <p:cNvSpPr txBox="1"/>
            <p:nvPr/>
          </p:nvSpPr>
          <p:spPr>
            <a:xfrm>
              <a:off x="4267504" y="4738481"/>
              <a:ext cx="31242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jhgan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/ko-</a:t>
              </a:r>
              <a:r>
                <a:rPr lang="en-US" altLang="ko-KR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sbert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-</a:t>
              </a:r>
              <a:r>
                <a:rPr lang="en-US" altLang="ko-KR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nli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endParaRPr lang="ko-KR" altLang="en-US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pic>
          <p:nvPicPr>
            <p:cNvPr id="10" name="그림 9" descr="스마일리, 이모티콘, 클립아트, 노랑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435E08-C9F7-DB15-FEAC-52F9E0C1A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04" y="3282745"/>
              <a:ext cx="1219200" cy="1219200"/>
            </a:xfrm>
            <a:prstGeom prst="rect">
              <a:avLst/>
            </a:prstGeom>
          </p:spPr>
        </p:pic>
        <p:sp>
          <p:nvSpPr>
            <p:cNvPr id="51" name="자유형 19">
              <a:extLst>
                <a:ext uri="{FF2B5EF4-FFF2-40B4-BE49-F238E27FC236}">
                  <a16:creationId xmlns:a16="http://schemas.microsoft.com/office/drawing/2014/main" id="{630D0EC6-3B94-3476-B529-AD0BAD2B640C}"/>
                </a:ext>
              </a:extLst>
            </p:cNvPr>
            <p:cNvSpPr/>
            <p:nvPr/>
          </p:nvSpPr>
          <p:spPr>
            <a:xfrm>
              <a:off x="4454333" y="2762078"/>
              <a:ext cx="3363713" cy="3111467"/>
            </a:xfrm>
            <a:custGeom>
              <a:avLst/>
              <a:gdLst>
                <a:gd name="connsiteX0" fmla="*/ 251422 w 2485409"/>
                <a:gd name="connsiteY0" fmla="*/ 0 h 2959100"/>
                <a:gd name="connsiteX1" fmla="*/ 1859952 w 2485409"/>
                <a:gd name="connsiteY1" fmla="*/ 0 h 2959100"/>
                <a:gd name="connsiteX2" fmla="*/ 2111374 w 2485409"/>
                <a:gd name="connsiteY2" fmla="*/ 251422 h 2959100"/>
                <a:gd name="connsiteX3" fmla="*/ 2111374 w 2485409"/>
                <a:gd name="connsiteY3" fmla="*/ 1273306 h 2959100"/>
                <a:gd name="connsiteX4" fmla="*/ 2063687 w 2485409"/>
                <a:gd name="connsiteY4" fmla="*/ 1273306 h 2959100"/>
                <a:gd name="connsiteX5" fmla="*/ 2063687 w 2485409"/>
                <a:gd name="connsiteY5" fmla="*/ 256863 h 2959100"/>
                <a:gd name="connsiteX6" fmla="*/ 1855374 w 2485409"/>
                <a:gd name="connsiteY6" fmla="*/ 48550 h 2959100"/>
                <a:gd name="connsiteX7" fmla="*/ 256000 w 2485409"/>
                <a:gd name="connsiteY7" fmla="*/ 48550 h 2959100"/>
                <a:gd name="connsiteX8" fmla="*/ 47687 w 2485409"/>
                <a:gd name="connsiteY8" fmla="*/ 256863 h 2959100"/>
                <a:gd name="connsiteX9" fmla="*/ 47687 w 2485409"/>
                <a:gd name="connsiteY9" fmla="*/ 2702237 h 2959100"/>
                <a:gd name="connsiteX10" fmla="*/ 256000 w 2485409"/>
                <a:gd name="connsiteY10" fmla="*/ 2910550 h 2959100"/>
                <a:gd name="connsiteX11" fmla="*/ 1855374 w 2485409"/>
                <a:gd name="connsiteY11" fmla="*/ 2910550 h 2959100"/>
                <a:gd name="connsiteX12" fmla="*/ 2063687 w 2485409"/>
                <a:gd name="connsiteY12" fmla="*/ 2702237 h 2959100"/>
                <a:gd name="connsiteX13" fmla="*/ 2063687 w 2485409"/>
                <a:gd name="connsiteY13" fmla="*/ 1721966 h 2959100"/>
                <a:gd name="connsiteX14" fmla="*/ 2063687 w 2485409"/>
                <a:gd name="connsiteY14" fmla="*/ 1586767 h 2959100"/>
                <a:gd name="connsiteX15" fmla="*/ 2063687 w 2485409"/>
                <a:gd name="connsiteY15" fmla="*/ 1522050 h 2959100"/>
                <a:gd name="connsiteX16" fmla="*/ 2241839 w 2485409"/>
                <a:gd name="connsiteY16" fmla="*/ 1343898 h 2959100"/>
                <a:gd name="connsiteX17" fmla="*/ 2401271 w 2485409"/>
                <a:gd name="connsiteY17" fmla="*/ 1343898 h 2959100"/>
                <a:gd name="connsiteX18" fmla="*/ 2401271 w 2485409"/>
                <a:gd name="connsiteY18" fmla="*/ 1293097 h 2959100"/>
                <a:gd name="connsiteX19" fmla="*/ 2485409 w 2485409"/>
                <a:gd name="connsiteY19" fmla="*/ 1367522 h 2959100"/>
                <a:gd name="connsiteX20" fmla="*/ 2401271 w 2485409"/>
                <a:gd name="connsiteY20" fmla="*/ 1441948 h 2959100"/>
                <a:gd name="connsiteX21" fmla="*/ 2401271 w 2485409"/>
                <a:gd name="connsiteY21" fmla="*/ 1391147 h 2959100"/>
                <a:gd name="connsiteX22" fmla="*/ 2241839 w 2485409"/>
                <a:gd name="connsiteY22" fmla="*/ 1391147 h 2959100"/>
                <a:gd name="connsiteX23" fmla="*/ 2110936 w 2485409"/>
                <a:gd name="connsiteY23" fmla="*/ 1522050 h 2959100"/>
                <a:gd name="connsiteX24" fmla="*/ 2110937 w 2485409"/>
                <a:gd name="connsiteY24" fmla="*/ 1586767 h 2959100"/>
                <a:gd name="connsiteX25" fmla="*/ 2111374 w 2485409"/>
                <a:gd name="connsiteY25" fmla="*/ 1586767 h 2959100"/>
                <a:gd name="connsiteX26" fmla="*/ 2111374 w 2485409"/>
                <a:gd name="connsiteY26" fmla="*/ 2707678 h 2959100"/>
                <a:gd name="connsiteX27" fmla="*/ 1859952 w 2485409"/>
                <a:gd name="connsiteY27" fmla="*/ 2959100 h 2959100"/>
                <a:gd name="connsiteX28" fmla="*/ 251422 w 2485409"/>
                <a:gd name="connsiteY28" fmla="*/ 2959100 h 2959100"/>
                <a:gd name="connsiteX29" fmla="*/ 0 w 2485409"/>
                <a:gd name="connsiteY29" fmla="*/ 2707678 h 2959100"/>
                <a:gd name="connsiteX30" fmla="*/ 0 w 2485409"/>
                <a:gd name="connsiteY30" fmla="*/ 251422 h 2959100"/>
                <a:gd name="connsiteX31" fmla="*/ 251422 w 2485409"/>
                <a:gd name="connsiteY31" fmla="*/ 0 h 295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85409" h="2959100">
                  <a:moveTo>
                    <a:pt x="251422" y="0"/>
                  </a:moveTo>
                  <a:lnTo>
                    <a:pt x="1859952" y="0"/>
                  </a:lnTo>
                  <a:cubicBezTo>
                    <a:pt x="1998809" y="0"/>
                    <a:pt x="2111374" y="112565"/>
                    <a:pt x="2111374" y="251422"/>
                  </a:cubicBezTo>
                  <a:lnTo>
                    <a:pt x="2111374" y="1273306"/>
                  </a:lnTo>
                  <a:lnTo>
                    <a:pt x="2063687" y="1273306"/>
                  </a:lnTo>
                  <a:lnTo>
                    <a:pt x="2063687" y="256863"/>
                  </a:lnTo>
                  <a:cubicBezTo>
                    <a:pt x="2063687" y="141815"/>
                    <a:pt x="1970422" y="48550"/>
                    <a:pt x="1855374" y="48550"/>
                  </a:cubicBezTo>
                  <a:lnTo>
                    <a:pt x="256000" y="48550"/>
                  </a:lnTo>
                  <a:cubicBezTo>
                    <a:pt x="140952" y="48550"/>
                    <a:pt x="47687" y="141815"/>
                    <a:pt x="47687" y="256863"/>
                  </a:cubicBezTo>
                  <a:lnTo>
                    <a:pt x="47687" y="2702237"/>
                  </a:lnTo>
                  <a:cubicBezTo>
                    <a:pt x="47687" y="2817285"/>
                    <a:pt x="140952" y="2910550"/>
                    <a:pt x="256000" y="2910550"/>
                  </a:cubicBezTo>
                  <a:lnTo>
                    <a:pt x="1855374" y="2910550"/>
                  </a:lnTo>
                  <a:cubicBezTo>
                    <a:pt x="1970422" y="2910550"/>
                    <a:pt x="2063687" y="2817285"/>
                    <a:pt x="2063687" y="2702237"/>
                  </a:cubicBezTo>
                  <a:lnTo>
                    <a:pt x="2063687" y="1721966"/>
                  </a:lnTo>
                  <a:lnTo>
                    <a:pt x="2063687" y="1586767"/>
                  </a:lnTo>
                  <a:lnTo>
                    <a:pt x="2063687" y="1522050"/>
                  </a:lnTo>
                  <a:cubicBezTo>
                    <a:pt x="2063687" y="1423659"/>
                    <a:pt x="2143448" y="1343898"/>
                    <a:pt x="2241839" y="1343898"/>
                  </a:cubicBezTo>
                  <a:lnTo>
                    <a:pt x="2401271" y="1343898"/>
                  </a:lnTo>
                  <a:lnTo>
                    <a:pt x="2401271" y="1293097"/>
                  </a:lnTo>
                  <a:lnTo>
                    <a:pt x="2485409" y="1367522"/>
                  </a:lnTo>
                  <a:lnTo>
                    <a:pt x="2401271" y="1441948"/>
                  </a:lnTo>
                  <a:lnTo>
                    <a:pt x="2401271" y="1391147"/>
                  </a:lnTo>
                  <a:lnTo>
                    <a:pt x="2241839" y="1391147"/>
                  </a:lnTo>
                  <a:cubicBezTo>
                    <a:pt x="2169543" y="1391147"/>
                    <a:pt x="2110936" y="1449754"/>
                    <a:pt x="2110936" y="1522050"/>
                  </a:cubicBezTo>
                  <a:lnTo>
                    <a:pt x="2110937" y="1586767"/>
                  </a:lnTo>
                  <a:lnTo>
                    <a:pt x="2111374" y="1586767"/>
                  </a:lnTo>
                  <a:lnTo>
                    <a:pt x="2111374" y="2707678"/>
                  </a:lnTo>
                  <a:cubicBezTo>
                    <a:pt x="2111374" y="2846535"/>
                    <a:pt x="1998809" y="2959100"/>
                    <a:pt x="1859952" y="2959100"/>
                  </a:cubicBezTo>
                  <a:lnTo>
                    <a:pt x="251422" y="2959100"/>
                  </a:lnTo>
                  <a:cubicBezTo>
                    <a:pt x="112565" y="2959100"/>
                    <a:pt x="0" y="2846535"/>
                    <a:pt x="0" y="2707678"/>
                  </a:cubicBezTo>
                  <a:lnTo>
                    <a:pt x="0" y="251422"/>
                  </a:lnTo>
                  <a:cubicBezTo>
                    <a:pt x="0" y="112565"/>
                    <a:pt x="112565" y="0"/>
                    <a:pt x="251422" y="0"/>
                  </a:cubicBezTo>
                  <a:close/>
                </a:path>
              </a:pathLst>
            </a:cu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1338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0825" algn="l"/>
                </a:tabLst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52" name="자유형 23">
              <a:extLst>
                <a:ext uri="{FF2B5EF4-FFF2-40B4-BE49-F238E27FC236}">
                  <a16:creationId xmlns:a16="http://schemas.microsoft.com/office/drawing/2014/main" id="{38493728-5F40-970C-8C6E-4A33FC165903}"/>
                </a:ext>
              </a:extLst>
            </p:cNvPr>
            <p:cNvSpPr/>
            <p:nvPr/>
          </p:nvSpPr>
          <p:spPr>
            <a:xfrm>
              <a:off x="7620000" y="2762078"/>
              <a:ext cx="3363713" cy="3111467"/>
            </a:xfrm>
            <a:custGeom>
              <a:avLst/>
              <a:gdLst>
                <a:gd name="connsiteX0" fmla="*/ 2401271 w 2485409"/>
                <a:gd name="connsiteY0" fmla="*/ 1293097 h 2959100"/>
                <a:gd name="connsiteX1" fmla="*/ 2485409 w 2485409"/>
                <a:gd name="connsiteY1" fmla="*/ 1367522 h 2959100"/>
                <a:gd name="connsiteX2" fmla="*/ 2401271 w 2485409"/>
                <a:gd name="connsiteY2" fmla="*/ 1441948 h 2959100"/>
                <a:gd name="connsiteX3" fmla="*/ 2401271 w 2485409"/>
                <a:gd name="connsiteY3" fmla="*/ 1391147 h 2959100"/>
                <a:gd name="connsiteX4" fmla="*/ 2241839 w 2485409"/>
                <a:gd name="connsiteY4" fmla="*/ 1391147 h 2959100"/>
                <a:gd name="connsiteX5" fmla="*/ 2110936 w 2485409"/>
                <a:gd name="connsiteY5" fmla="*/ 1522050 h 2959100"/>
                <a:gd name="connsiteX6" fmla="*/ 2110937 w 2485409"/>
                <a:gd name="connsiteY6" fmla="*/ 1586767 h 2959100"/>
                <a:gd name="connsiteX7" fmla="*/ 2111374 w 2485409"/>
                <a:gd name="connsiteY7" fmla="*/ 1586767 h 2959100"/>
                <a:gd name="connsiteX8" fmla="*/ 2111374 w 2485409"/>
                <a:gd name="connsiteY8" fmla="*/ 2707678 h 2959100"/>
                <a:gd name="connsiteX9" fmla="*/ 1859952 w 2485409"/>
                <a:gd name="connsiteY9" fmla="*/ 2959100 h 2959100"/>
                <a:gd name="connsiteX10" fmla="*/ 251422 w 2485409"/>
                <a:gd name="connsiteY10" fmla="*/ 2959100 h 2959100"/>
                <a:gd name="connsiteX11" fmla="*/ 0 w 2485409"/>
                <a:gd name="connsiteY11" fmla="*/ 2707678 h 2959100"/>
                <a:gd name="connsiteX12" fmla="*/ 0 w 2485409"/>
                <a:gd name="connsiteY12" fmla="*/ 1488603 h 2959100"/>
                <a:gd name="connsiteX13" fmla="*/ 47687 w 2485409"/>
                <a:gd name="connsiteY13" fmla="*/ 1488603 h 2959100"/>
                <a:gd name="connsiteX14" fmla="*/ 47687 w 2485409"/>
                <a:gd name="connsiteY14" fmla="*/ 2702237 h 2959100"/>
                <a:gd name="connsiteX15" fmla="*/ 256000 w 2485409"/>
                <a:gd name="connsiteY15" fmla="*/ 2910550 h 2959100"/>
                <a:gd name="connsiteX16" fmla="*/ 1855374 w 2485409"/>
                <a:gd name="connsiteY16" fmla="*/ 2910550 h 2959100"/>
                <a:gd name="connsiteX17" fmla="*/ 2063687 w 2485409"/>
                <a:gd name="connsiteY17" fmla="*/ 2702237 h 2959100"/>
                <a:gd name="connsiteX18" fmla="*/ 2063687 w 2485409"/>
                <a:gd name="connsiteY18" fmla="*/ 1721966 h 2959100"/>
                <a:gd name="connsiteX19" fmla="*/ 2063687 w 2485409"/>
                <a:gd name="connsiteY19" fmla="*/ 1586767 h 2959100"/>
                <a:gd name="connsiteX20" fmla="*/ 2063687 w 2485409"/>
                <a:gd name="connsiteY20" fmla="*/ 1522050 h 2959100"/>
                <a:gd name="connsiteX21" fmla="*/ 2241839 w 2485409"/>
                <a:gd name="connsiteY21" fmla="*/ 1343898 h 2959100"/>
                <a:gd name="connsiteX22" fmla="*/ 2401271 w 2485409"/>
                <a:gd name="connsiteY22" fmla="*/ 1343898 h 2959100"/>
                <a:gd name="connsiteX23" fmla="*/ 251422 w 2485409"/>
                <a:gd name="connsiteY23" fmla="*/ 0 h 2959100"/>
                <a:gd name="connsiteX24" fmla="*/ 1859952 w 2485409"/>
                <a:gd name="connsiteY24" fmla="*/ 0 h 2959100"/>
                <a:gd name="connsiteX25" fmla="*/ 2111374 w 2485409"/>
                <a:gd name="connsiteY25" fmla="*/ 251422 h 2959100"/>
                <a:gd name="connsiteX26" fmla="*/ 2111374 w 2485409"/>
                <a:gd name="connsiteY26" fmla="*/ 1273306 h 2959100"/>
                <a:gd name="connsiteX27" fmla="*/ 2063687 w 2485409"/>
                <a:gd name="connsiteY27" fmla="*/ 1273306 h 2959100"/>
                <a:gd name="connsiteX28" fmla="*/ 2063687 w 2485409"/>
                <a:gd name="connsiteY28" fmla="*/ 256863 h 2959100"/>
                <a:gd name="connsiteX29" fmla="*/ 1855374 w 2485409"/>
                <a:gd name="connsiteY29" fmla="*/ 48550 h 2959100"/>
                <a:gd name="connsiteX30" fmla="*/ 256000 w 2485409"/>
                <a:gd name="connsiteY30" fmla="*/ 48550 h 2959100"/>
                <a:gd name="connsiteX31" fmla="*/ 47687 w 2485409"/>
                <a:gd name="connsiteY31" fmla="*/ 256863 h 2959100"/>
                <a:gd name="connsiteX32" fmla="*/ 47687 w 2485409"/>
                <a:gd name="connsiteY32" fmla="*/ 1260928 h 2959100"/>
                <a:gd name="connsiteX33" fmla="*/ 0 w 2485409"/>
                <a:gd name="connsiteY33" fmla="*/ 1260928 h 2959100"/>
                <a:gd name="connsiteX34" fmla="*/ 0 w 2485409"/>
                <a:gd name="connsiteY34" fmla="*/ 251422 h 2959100"/>
                <a:gd name="connsiteX35" fmla="*/ 251422 w 2485409"/>
                <a:gd name="connsiteY35" fmla="*/ 0 h 295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85409" h="2959100">
                  <a:moveTo>
                    <a:pt x="2401271" y="1293097"/>
                  </a:moveTo>
                  <a:lnTo>
                    <a:pt x="2485409" y="1367522"/>
                  </a:lnTo>
                  <a:lnTo>
                    <a:pt x="2401271" y="1441948"/>
                  </a:lnTo>
                  <a:lnTo>
                    <a:pt x="2401271" y="1391147"/>
                  </a:lnTo>
                  <a:lnTo>
                    <a:pt x="2241839" y="1391147"/>
                  </a:lnTo>
                  <a:cubicBezTo>
                    <a:pt x="2169543" y="1391147"/>
                    <a:pt x="2110936" y="1449754"/>
                    <a:pt x="2110936" y="1522050"/>
                  </a:cubicBezTo>
                  <a:lnTo>
                    <a:pt x="2110937" y="1586767"/>
                  </a:lnTo>
                  <a:lnTo>
                    <a:pt x="2111374" y="1586767"/>
                  </a:lnTo>
                  <a:lnTo>
                    <a:pt x="2111374" y="2707678"/>
                  </a:lnTo>
                  <a:cubicBezTo>
                    <a:pt x="2111374" y="2846535"/>
                    <a:pt x="1998809" y="2959100"/>
                    <a:pt x="1859952" y="2959100"/>
                  </a:cubicBezTo>
                  <a:lnTo>
                    <a:pt x="251422" y="2959100"/>
                  </a:lnTo>
                  <a:cubicBezTo>
                    <a:pt x="112565" y="2959100"/>
                    <a:pt x="0" y="2846535"/>
                    <a:pt x="0" y="2707678"/>
                  </a:cubicBezTo>
                  <a:lnTo>
                    <a:pt x="0" y="1488603"/>
                  </a:lnTo>
                  <a:lnTo>
                    <a:pt x="47687" y="1488603"/>
                  </a:lnTo>
                  <a:lnTo>
                    <a:pt x="47687" y="2702237"/>
                  </a:lnTo>
                  <a:cubicBezTo>
                    <a:pt x="47687" y="2817285"/>
                    <a:pt x="140952" y="2910550"/>
                    <a:pt x="256000" y="2910550"/>
                  </a:cubicBezTo>
                  <a:lnTo>
                    <a:pt x="1855374" y="2910550"/>
                  </a:lnTo>
                  <a:cubicBezTo>
                    <a:pt x="1970422" y="2910550"/>
                    <a:pt x="2063687" y="2817285"/>
                    <a:pt x="2063687" y="2702237"/>
                  </a:cubicBezTo>
                  <a:lnTo>
                    <a:pt x="2063687" y="1721966"/>
                  </a:lnTo>
                  <a:lnTo>
                    <a:pt x="2063687" y="1586767"/>
                  </a:lnTo>
                  <a:lnTo>
                    <a:pt x="2063687" y="1522050"/>
                  </a:lnTo>
                  <a:cubicBezTo>
                    <a:pt x="2063687" y="1423659"/>
                    <a:pt x="2143448" y="1343898"/>
                    <a:pt x="2241839" y="1343898"/>
                  </a:cubicBezTo>
                  <a:lnTo>
                    <a:pt x="2401271" y="1343898"/>
                  </a:lnTo>
                  <a:close/>
                  <a:moveTo>
                    <a:pt x="251422" y="0"/>
                  </a:moveTo>
                  <a:lnTo>
                    <a:pt x="1859952" y="0"/>
                  </a:lnTo>
                  <a:cubicBezTo>
                    <a:pt x="1998809" y="0"/>
                    <a:pt x="2111374" y="112565"/>
                    <a:pt x="2111374" y="251422"/>
                  </a:cubicBezTo>
                  <a:lnTo>
                    <a:pt x="2111374" y="1273306"/>
                  </a:lnTo>
                  <a:lnTo>
                    <a:pt x="2063687" y="1273306"/>
                  </a:lnTo>
                  <a:lnTo>
                    <a:pt x="2063687" y="256863"/>
                  </a:lnTo>
                  <a:cubicBezTo>
                    <a:pt x="2063687" y="141815"/>
                    <a:pt x="1970422" y="48550"/>
                    <a:pt x="1855374" y="48550"/>
                  </a:cubicBezTo>
                  <a:lnTo>
                    <a:pt x="256000" y="48550"/>
                  </a:lnTo>
                  <a:cubicBezTo>
                    <a:pt x="140952" y="48550"/>
                    <a:pt x="47687" y="141815"/>
                    <a:pt x="47687" y="256863"/>
                  </a:cubicBezTo>
                  <a:lnTo>
                    <a:pt x="47687" y="1260928"/>
                  </a:lnTo>
                  <a:lnTo>
                    <a:pt x="0" y="1260928"/>
                  </a:lnTo>
                  <a:lnTo>
                    <a:pt x="0" y="251422"/>
                  </a:lnTo>
                  <a:cubicBezTo>
                    <a:pt x="0" y="112565"/>
                    <a:pt x="112565" y="0"/>
                    <a:pt x="251422" y="0"/>
                  </a:cubicBezTo>
                  <a:close/>
                </a:path>
              </a:pathLst>
            </a:cu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1338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0825" algn="l"/>
                </a:tabLst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D745F27-A5FD-2067-048A-E4DD6FC36B2A}"/>
                </a:ext>
              </a:extLst>
            </p:cNvPr>
            <p:cNvGrpSpPr/>
            <p:nvPr/>
          </p:nvGrpSpPr>
          <p:grpSpPr>
            <a:xfrm>
              <a:off x="10820704" y="2753443"/>
              <a:ext cx="2857500" cy="3111466"/>
              <a:chOff x="11811000" y="2592833"/>
              <a:chExt cx="2111374" cy="2959100"/>
            </a:xfrm>
          </p:grpSpPr>
          <p:sp>
            <p:nvSpPr>
              <p:cNvPr id="54" name="자유형 28">
                <a:extLst>
                  <a:ext uri="{FF2B5EF4-FFF2-40B4-BE49-F238E27FC236}">
                    <a16:creationId xmlns:a16="http://schemas.microsoft.com/office/drawing/2014/main" id="{3FF9FBBC-CE04-21A2-E4BA-1FE44626E73C}"/>
                  </a:ext>
                </a:extLst>
              </p:cNvPr>
              <p:cNvSpPr/>
              <p:nvPr/>
            </p:nvSpPr>
            <p:spPr>
              <a:xfrm>
                <a:off x="11811000" y="2592833"/>
                <a:ext cx="2069594" cy="2959100"/>
              </a:xfrm>
              <a:prstGeom prst="roundRect">
                <a:avLst>
                  <a:gd name="adj" fmla="val 10596"/>
                </a:avLst>
              </a:prstGeom>
              <a:solidFill>
                <a:srgbClr val="698095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20825" algn="l"/>
                  </a:tabLst>
                  <a:defRPr/>
                </a:pP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4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55" name="자유형 28">
                <a:extLst>
                  <a:ext uri="{FF2B5EF4-FFF2-40B4-BE49-F238E27FC236}">
                    <a16:creationId xmlns:a16="http://schemas.microsoft.com/office/drawing/2014/main" id="{F2006778-777F-AE80-6384-0CE3238BAFA3}"/>
                  </a:ext>
                </a:extLst>
              </p:cNvPr>
              <p:cNvSpPr/>
              <p:nvPr/>
            </p:nvSpPr>
            <p:spPr>
              <a:xfrm>
                <a:off x="11811000" y="2592833"/>
                <a:ext cx="2111374" cy="2959100"/>
              </a:xfrm>
              <a:custGeom>
                <a:avLst/>
                <a:gdLst>
                  <a:gd name="connsiteX0" fmla="*/ 251422 w 2111374"/>
                  <a:gd name="connsiteY0" fmla="*/ 0 h 2959100"/>
                  <a:gd name="connsiteX1" fmla="*/ 1859952 w 2111374"/>
                  <a:gd name="connsiteY1" fmla="*/ 0 h 2959100"/>
                  <a:gd name="connsiteX2" fmla="*/ 2111374 w 2111374"/>
                  <a:gd name="connsiteY2" fmla="*/ 251422 h 2959100"/>
                  <a:gd name="connsiteX3" fmla="*/ 2111374 w 2111374"/>
                  <a:gd name="connsiteY3" fmla="*/ 2707678 h 2959100"/>
                  <a:gd name="connsiteX4" fmla="*/ 1859952 w 2111374"/>
                  <a:gd name="connsiteY4" fmla="*/ 2959100 h 2959100"/>
                  <a:gd name="connsiteX5" fmla="*/ 251422 w 2111374"/>
                  <a:gd name="connsiteY5" fmla="*/ 2959100 h 2959100"/>
                  <a:gd name="connsiteX6" fmla="*/ 0 w 2111374"/>
                  <a:gd name="connsiteY6" fmla="*/ 2707678 h 2959100"/>
                  <a:gd name="connsiteX7" fmla="*/ 0 w 2111374"/>
                  <a:gd name="connsiteY7" fmla="*/ 1479550 h 2959100"/>
                  <a:gd name="connsiteX8" fmla="*/ 47687 w 2111374"/>
                  <a:gd name="connsiteY8" fmla="*/ 1479550 h 2959100"/>
                  <a:gd name="connsiteX9" fmla="*/ 47687 w 2111374"/>
                  <a:gd name="connsiteY9" fmla="*/ 2702237 h 2959100"/>
                  <a:gd name="connsiteX10" fmla="*/ 256000 w 2111374"/>
                  <a:gd name="connsiteY10" fmla="*/ 2910550 h 2959100"/>
                  <a:gd name="connsiteX11" fmla="*/ 1855374 w 2111374"/>
                  <a:gd name="connsiteY11" fmla="*/ 2910550 h 2959100"/>
                  <a:gd name="connsiteX12" fmla="*/ 2063687 w 2111374"/>
                  <a:gd name="connsiteY12" fmla="*/ 2702237 h 2959100"/>
                  <a:gd name="connsiteX13" fmla="*/ 2063687 w 2111374"/>
                  <a:gd name="connsiteY13" fmla="*/ 256863 h 2959100"/>
                  <a:gd name="connsiteX14" fmla="*/ 1855374 w 2111374"/>
                  <a:gd name="connsiteY14" fmla="*/ 48550 h 2959100"/>
                  <a:gd name="connsiteX15" fmla="*/ 256000 w 2111374"/>
                  <a:gd name="connsiteY15" fmla="*/ 48550 h 2959100"/>
                  <a:gd name="connsiteX16" fmla="*/ 47687 w 2111374"/>
                  <a:gd name="connsiteY16" fmla="*/ 256863 h 2959100"/>
                  <a:gd name="connsiteX17" fmla="*/ 47687 w 2111374"/>
                  <a:gd name="connsiteY17" fmla="*/ 1255050 h 2959100"/>
                  <a:gd name="connsiteX18" fmla="*/ 0 w 2111374"/>
                  <a:gd name="connsiteY18" fmla="*/ 1255050 h 2959100"/>
                  <a:gd name="connsiteX19" fmla="*/ 0 w 2111374"/>
                  <a:gd name="connsiteY19" fmla="*/ 251422 h 2959100"/>
                  <a:gd name="connsiteX20" fmla="*/ 251422 w 2111374"/>
                  <a:gd name="connsiteY20" fmla="*/ 0 h 295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11374" h="2959100">
                    <a:moveTo>
                      <a:pt x="251422" y="0"/>
                    </a:moveTo>
                    <a:lnTo>
                      <a:pt x="1859952" y="0"/>
                    </a:lnTo>
                    <a:cubicBezTo>
                      <a:pt x="1998809" y="0"/>
                      <a:pt x="2111374" y="112565"/>
                      <a:pt x="2111374" y="251422"/>
                    </a:cubicBezTo>
                    <a:lnTo>
                      <a:pt x="2111374" y="2707678"/>
                    </a:lnTo>
                    <a:cubicBezTo>
                      <a:pt x="2111374" y="2846535"/>
                      <a:pt x="1998809" y="2959100"/>
                      <a:pt x="1859952" y="2959100"/>
                    </a:cubicBezTo>
                    <a:lnTo>
                      <a:pt x="251422" y="2959100"/>
                    </a:lnTo>
                    <a:cubicBezTo>
                      <a:pt x="112565" y="2959100"/>
                      <a:pt x="0" y="2846535"/>
                      <a:pt x="0" y="2707678"/>
                    </a:cubicBezTo>
                    <a:lnTo>
                      <a:pt x="0" y="1479550"/>
                    </a:lnTo>
                    <a:lnTo>
                      <a:pt x="47687" y="1479550"/>
                    </a:lnTo>
                    <a:lnTo>
                      <a:pt x="47687" y="2702237"/>
                    </a:lnTo>
                    <a:cubicBezTo>
                      <a:pt x="47687" y="2817285"/>
                      <a:pt x="140952" y="2910550"/>
                      <a:pt x="256000" y="2910550"/>
                    </a:cubicBezTo>
                    <a:lnTo>
                      <a:pt x="1855374" y="2910550"/>
                    </a:lnTo>
                    <a:cubicBezTo>
                      <a:pt x="1970422" y="2910550"/>
                      <a:pt x="2063687" y="2817285"/>
                      <a:pt x="2063687" y="2702237"/>
                    </a:cubicBezTo>
                    <a:lnTo>
                      <a:pt x="2063687" y="256863"/>
                    </a:lnTo>
                    <a:cubicBezTo>
                      <a:pt x="2063687" y="141815"/>
                      <a:pt x="1970422" y="48550"/>
                      <a:pt x="1855374" y="48550"/>
                    </a:cubicBezTo>
                    <a:lnTo>
                      <a:pt x="256000" y="48550"/>
                    </a:lnTo>
                    <a:cubicBezTo>
                      <a:pt x="140952" y="48550"/>
                      <a:pt x="47687" y="141815"/>
                      <a:pt x="47687" y="256863"/>
                    </a:cubicBezTo>
                    <a:lnTo>
                      <a:pt x="47687" y="1255050"/>
                    </a:lnTo>
                    <a:lnTo>
                      <a:pt x="0" y="1255050"/>
                    </a:lnTo>
                    <a:lnTo>
                      <a:pt x="0" y="251422"/>
                    </a:lnTo>
                    <a:cubicBezTo>
                      <a:pt x="0" y="112565"/>
                      <a:pt x="112565" y="0"/>
                      <a:pt x="251422" y="0"/>
                    </a:cubicBezTo>
                    <a:close/>
                  </a:path>
                </a:pathLst>
              </a:custGeom>
              <a:solidFill>
                <a:srgbClr val="6980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1338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20825" algn="l"/>
                  </a:tabLst>
                  <a:defRPr/>
                </a:pP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4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C25D36-30BB-7CAE-5D52-FF47AC070764}"/>
                </a:ext>
              </a:extLst>
            </p:cNvPr>
            <p:cNvSpPr txBox="1"/>
            <p:nvPr/>
          </p:nvSpPr>
          <p:spPr>
            <a:xfrm>
              <a:off x="7620000" y="2939569"/>
              <a:ext cx="2835104" cy="27392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판례문</a:t>
              </a:r>
              <a:endParaRPr lang="en-US" altLang="ko-KR" sz="28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endParaRPr lang="en-US" altLang="ko-KR" sz="8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청크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400</a:t>
              </a:r>
            </a:p>
            <a:p>
              <a:pPr algn="ctr"/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&amp;</a:t>
              </a:r>
            </a:p>
            <a:p>
              <a:pPr algn="ctr"/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오버랩 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100</a:t>
              </a:r>
            </a:p>
            <a:p>
              <a:pPr algn="ctr"/>
              <a:endParaRPr lang="en-US" altLang="ko-KR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en-US" altLang="ko-KR" sz="2500" b="1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Q</a:t>
              </a:r>
              <a:r>
                <a:rPr lang="en-US" altLang="ko-KR" sz="2800" b="1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&amp;A, </a:t>
              </a:r>
              <a:r>
                <a:rPr lang="ko-KR" altLang="en-US" sz="2800" b="1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약관</a:t>
              </a:r>
              <a:r>
                <a:rPr lang="en-US" altLang="ko-KR" sz="2800" b="1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</a:t>
              </a:r>
              <a:r>
                <a:rPr lang="ko-KR" altLang="en-US" sz="2800" b="1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법전</a:t>
              </a:r>
              <a:endParaRPr lang="en-US" altLang="ko-KR" sz="28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endParaRPr lang="en-US" altLang="ko-KR" sz="8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pPr algn="ctr"/>
              <a:r>
                <a:rPr lang="ko-KR" altLang="en-US" sz="20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청크</a:t>
              </a:r>
              <a:r>
                <a:rPr lang="ko-KR" altLang="en-US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X</a:t>
              </a:r>
              <a:endParaRPr lang="ko-KR" altLang="en-US" sz="20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pic>
          <p:nvPicPr>
            <p:cNvPr id="2054" name="Picture 6" descr="LangChain + Chroma">
              <a:extLst>
                <a:ext uri="{FF2B5EF4-FFF2-40B4-BE49-F238E27FC236}">
                  <a16:creationId xmlns:a16="http://schemas.microsoft.com/office/drawing/2014/main" id="{0FA85D62-6A53-A2E4-A0DA-2F8BC3FEAB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7" t="14892" r="15106" b="9430"/>
            <a:stretch>
              <a:fillRect/>
            </a:stretch>
          </p:blipFill>
          <p:spPr bwMode="auto">
            <a:xfrm>
              <a:off x="11242848" y="3054145"/>
              <a:ext cx="2013212" cy="180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EFC5772-0B9D-9EA5-3D2F-81896AAB6156}"/>
                </a:ext>
              </a:extLst>
            </p:cNvPr>
            <p:cNvSpPr txBox="1"/>
            <p:nvPr/>
          </p:nvSpPr>
          <p:spPr>
            <a:xfrm>
              <a:off x="11018750" y="5004758"/>
              <a:ext cx="24740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ChromaDB</a:t>
              </a:r>
              <a:r>
                <a:rPr lang="ko-KR" altLang="en-US" sz="2400" b="1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저장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B726020-3872-CFB8-3CA0-4494185FC063}"/>
              </a:ext>
            </a:extLst>
          </p:cNvPr>
          <p:cNvSpPr txBox="1"/>
          <p:nvPr/>
        </p:nvSpPr>
        <p:spPr>
          <a:xfrm>
            <a:off x="13708435" y="6417318"/>
            <a:ext cx="3754065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결과물</a:t>
            </a:r>
            <a:endParaRPr lang="en-US" altLang="ko-KR" sz="3000" b="1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endParaRPr lang="en-US" altLang="ko-KR" sz="1000" b="1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 algn="ctr"/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총 </a:t>
            </a:r>
            <a:r>
              <a:rPr lang="en-US" altLang="ko-KR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5</a:t>
            </a:r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개의 </a:t>
            </a:r>
            <a:r>
              <a:rPr lang="en-US" altLang="ko-KR" sz="3000" b="1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ChromaDB</a:t>
            </a:r>
            <a:r>
              <a:rPr lang="ko-KR" altLang="en-US" sz="3000" b="1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9FF5BF5-9879-3F4B-C265-827040B5CAFF}"/>
              </a:ext>
            </a:extLst>
          </p:cNvPr>
          <p:cNvGrpSpPr/>
          <p:nvPr/>
        </p:nvGrpSpPr>
        <p:grpSpPr>
          <a:xfrm>
            <a:off x="1956633" y="2777196"/>
            <a:ext cx="14374733" cy="1613090"/>
            <a:chOff x="1809587" y="2834273"/>
            <a:chExt cx="14374733" cy="1613090"/>
          </a:xfrm>
        </p:grpSpPr>
        <p:sp>
          <p:nvSpPr>
            <p:cNvPr id="8" name="모서리가 둥근 직사각형 10">
              <a:extLst>
                <a:ext uri="{FF2B5EF4-FFF2-40B4-BE49-F238E27FC236}">
                  <a16:creationId xmlns:a16="http://schemas.microsoft.com/office/drawing/2014/main" id="{3D8A908A-7B5B-BD91-367E-DC0143E64480}"/>
                </a:ext>
              </a:extLst>
            </p:cNvPr>
            <p:cNvSpPr/>
            <p:nvPr/>
          </p:nvSpPr>
          <p:spPr>
            <a:xfrm>
              <a:off x="1959422" y="2855457"/>
              <a:ext cx="6503285" cy="1591906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4" name="양쪽 모서리가 둥근 사각형 19">
              <a:extLst>
                <a:ext uri="{FF2B5EF4-FFF2-40B4-BE49-F238E27FC236}">
                  <a16:creationId xmlns:a16="http://schemas.microsoft.com/office/drawing/2014/main" id="{3B22535D-4D31-CE62-8467-5144E26B4C3D}"/>
                </a:ext>
              </a:extLst>
            </p:cNvPr>
            <p:cNvSpPr/>
            <p:nvPr/>
          </p:nvSpPr>
          <p:spPr>
            <a:xfrm rot="16200000" flipH="1">
              <a:off x="1787618" y="2877425"/>
              <a:ext cx="1580637" cy="1536700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69809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endParaRPr lang="ko-KR" altLang="en-US" sz="2500" dirty="0">
                <a:solidFill>
                  <a:prstClr val="white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4D784A-5F0F-5F49-23ED-DCE63897B016}"/>
                </a:ext>
              </a:extLst>
            </p:cNvPr>
            <p:cNvSpPr txBox="1"/>
            <p:nvPr/>
          </p:nvSpPr>
          <p:spPr>
            <a:xfrm>
              <a:off x="1889423" y="3386065"/>
              <a:ext cx="13868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임베딩</a:t>
              </a:r>
              <a:endParaRPr lang="ko-KR" altLang="en-US" sz="28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16" name="모서리가 둥근 직사각형 10">
              <a:extLst>
                <a:ext uri="{FF2B5EF4-FFF2-40B4-BE49-F238E27FC236}">
                  <a16:creationId xmlns:a16="http://schemas.microsoft.com/office/drawing/2014/main" id="{BD3A2F48-F38E-C3F0-4F27-BC8979AD0AC0}"/>
                </a:ext>
              </a:extLst>
            </p:cNvPr>
            <p:cNvSpPr/>
            <p:nvPr/>
          </p:nvSpPr>
          <p:spPr>
            <a:xfrm>
              <a:off x="9601200" y="2834274"/>
              <a:ext cx="6503285" cy="1591906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" name="양쪽 모서리가 둥근 사각형 19">
              <a:extLst>
                <a:ext uri="{FF2B5EF4-FFF2-40B4-BE49-F238E27FC236}">
                  <a16:creationId xmlns:a16="http://schemas.microsoft.com/office/drawing/2014/main" id="{04DA8858-6A67-1707-9C32-74A522A71AA2}"/>
                </a:ext>
              </a:extLst>
            </p:cNvPr>
            <p:cNvSpPr/>
            <p:nvPr/>
          </p:nvSpPr>
          <p:spPr>
            <a:xfrm rot="16200000" flipH="1">
              <a:off x="9429396" y="2856242"/>
              <a:ext cx="1580637" cy="1536700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69809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endParaRPr lang="ko-KR" altLang="en-US" sz="2500" dirty="0">
                <a:solidFill>
                  <a:prstClr val="white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9BCCB4-14BD-BDEA-BE66-E2B45B3D6E4A}"/>
                </a:ext>
              </a:extLst>
            </p:cNvPr>
            <p:cNvSpPr txBox="1"/>
            <p:nvPr/>
          </p:nvSpPr>
          <p:spPr>
            <a:xfrm>
              <a:off x="9526281" y="3386065"/>
              <a:ext cx="13868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</a:t>
              </a:r>
              <a:endParaRPr lang="ko-KR" altLang="en-US" sz="28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983D48-EEFA-64F2-E32E-1AD4FE37AFD6}"/>
                </a:ext>
              </a:extLst>
            </p:cNvPr>
            <p:cNvSpPr txBox="1"/>
            <p:nvPr/>
          </p:nvSpPr>
          <p:spPr>
            <a:xfrm>
              <a:off x="3417980" y="3117268"/>
              <a:ext cx="5116420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텍스트</a:t>
              </a:r>
              <a:r>
                <a:rPr lang="en-US" altLang="ko-KR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</a:t>
              </a: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이미지 등 비정형 데이터를 </a:t>
              </a:r>
              <a:endParaRPr lang="en-US" altLang="ko-KR" sz="22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숫자 벡터로 변환해</a:t>
              </a:r>
              <a:r>
                <a:rPr lang="en-US" altLang="ko-KR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 AI</a:t>
              </a: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가 의미를 이해하고 비교할 수 있도록 하는 방식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EBA1A7-14A7-4273-26C9-9F2DE3DCB9E9}"/>
                </a:ext>
              </a:extLst>
            </p:cNvPr>
            <p:cNvSpPr txBox="1"/>
            <p:nvPr/>
          </p:nvSpPr>
          <p:spPr>
            <a:xfrm>
              <a:off x="11067900" y="3091777"/>
              <a:ext cx="5116420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사용자의 질문을 숫자 벡터로 </a:t>
              </a:r>
              <a:r>
                <a:rPr lang="ko-KR" altLang="en-US" sz="2200" dirty="0" err="1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임베딩한</a:t>
              </a: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 뒤</a:t>
              </a:r>
              <a:r>
                <a:rPr lang="en-US" altLang="ko-KR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,</a:t>
              </a:r>
              <a:br>
                <a:rPr lang="en-US" altLang="ko-KR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</a:br>
              <a:r>
                <a:rPr lang="ko-KR" altLang="en-US" sz="22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벡터 유사도 검색을 통해 관련 문서를 찾아 응답에 반영하는 방식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10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B1252-1E39-31BE-6A8A-633D9393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56C9485-88C1-B285-E0E3-5F8D7E9B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8BE1E83-2B70-7D7C-9B1A-D95C1FB1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816323-D8D6-0048-DE55-3021C036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170B5AC-2F67-F517-6E6D-1171B434E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D22BFBE6-B5C0-EA6E-1821-9E2AD2AB9B12}"/>
              </a:ext>
            </a:extLst>
          </p:cNvPr>
          <p:cNvSpPr txBox="1"/>
          <p:nvPr/>
        </p:nvSpPr>
        <p:spPr>
          <a:xfrm>
            <a:off x="1689100" y="1206500"/>
            <a:ext cx="577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RAG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기반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구현 코드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검색 함수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39D6E4E8-FC0D-764B-0126-20CA2620C726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04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523796F2-5D86-D30C-43F3-76181895F27D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08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DD9DF9-EBEA-964A-0A15-B6176F2BE59E}"/>
              </a:ext>
            </a:extLst>
          </p:cNvPr>
          <p:cNvGrpSpPr/>
          <p:nvPr/>
        </p:nvGrpSpPr>
        <p:grpSpPr>
          <a:xfrm>
            <a:off x="825500" y="2374900"/>
            <a:ext cx="8949985" cy="6745824"/>
            <a:chOff x="842400" y="2203200"/>
            <a:chExt cx="8949985" cy="6745824"/>
          </a:xfrm>
        </p:grpSpPr>
        <p:sp>
          <p:nvSpPr>
            <p:cNvPr id="2" name="사각형: 둥근 대각선 방향 모서리 1">
              <a:extLst>
                <a:ext uri="{FF2B5EF4-FFF2-40B4-BE49-F238E27FC236}">
                  <a16:creationId xmlns:a16="http://schemas.microsoft.com/office/drawing/2014/main" id="{BBFEF853-DABC-3C8B-C050-AEBA1549DC73}"/>
                </a:ext>
              </a:extLst>
            </p:cNvPr>
            <p:cNvSpPr/>
            <p:nvPr/>
          </p:nvSpPr>
          <p:spPr>
            <a:xfrm>
              <a:off x="842400" y="2203200"/>
              <a:ext cx="2088000" cy="208800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C7651F-6E80-4780-9ED7-C3020849999E}"/>
                </a:ext>
              </a:extLst>
            </p:cNvPr>
            <p:cNvSpPr/>
            <p:nvPr/>
          </p:nvSpPr>
          <p:spPr>
            <a:xfrm>
              <a:off x="1059610" y="2417471"/>
              <a:ext cx="8732775" cy="653155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CE80F4-7F25-5E4B-9917-069924D54FE0}"/>
                </a:ext>
              </a:extLst>
            </p:cNvPr>
            <p:cNvSpPr/>
            <p:nvPr/>
          </p:nvSpPr>
          <p:spPr>
            <a:xfrm>
              <a:off x="1323147" y="2641600"/>
              <a:ext cx="8205706" cy="6083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9" name="1/2 액자 8">
              <a:extLst>
                <a:ext uri="{FF2B5EF4-FFF2-40B4-BE49-F238E27FC236}">
                  <a16:creationId xmlns:a16="http://schemas.microsoft.com/office/drawing/2014/main" id="{4ED2EAC7-EB5B-7D61-1F11-E7ACEDC80FE3}"/>
                </a:ext>
              </a:extLst>
            </p:cNvPr>
            <p:cNvSpPr/>
            <p:nvPr/>
          </p:nvSpPr>
          <p:spPr>
            <a:xfrm rot="10800000">
              <a:off x="7797703" y="6993750"/>
              <a:ext cx="1731149" cy="1731149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34BF1A-5BCB-2D53-4BD0-567D3EB5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483" y="2823623"/>
              <a:ext cx="7893031" cy="5719251"/>
            </a:xfrm>
            <a:prstGeom prst="roundRect">
              <a:avLst>
                <a:gd name="adj" fmla="val 3424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rgbClr val="526474"/>
              </a:solidFill>
            </a:ln>
            <a:effectLst/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19A357B-CA9C-A859-E322-2B990D149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8" y="3072115"/>
            <a:ext cx="7340602" cy="109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526474"/>
            </a:solidFill>
          </a:ln>
          <a:effectLst/>
        </p:spPr>
      </p:pic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274EEFCC-C70A-5774-0E38-E8F84B3B1568}"/>
              </a:ext>
            </a:extLst>
          </p:cNvPr>
          <p:cNvSpPr/>
          <p:nvPr/>
        </p:nvSpPr>
        <p:spPr>
          <a:xfrm>
            <a:off x="9906000" y="4606691"/>
            <a:ext cx="968715" cy="1984609"/>
          </a:xfrm>
          <a:prstGeom prst="rightBrace">
            <a:avLst/>
          </a:prstGeom>
          <a:ln w="25400">
            <a:solidFill>
              <a:srgbClr val="526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71CB152B-A857-03BC-F0DF-F397FF582878}"/>
              </a:ext>
            </a:extLst>
          </p:cNvPr>
          <p:cNvSpPr/>
          <p:nvPr/>
        </p:nvSpPr>
        <p:spPr>
          <a:xfrm>
            <a:off x="9906000" y="6896100"/>
            <a:ext cx="968715" cy="1676400"/>
          </a:xfrm>
          <a:prstGeom prst="rightBrace">
            <a:avLst/>
          </a:prstGeom>
          <a:ln w="25400">
            <a:solidFill>
              <a:srgbClr val="526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4573F9-1D82-8F2A-F4DC-C3CE907F5FFA}"/>
              </a:ext>
            </a:extLst>
          </p:cNvPr>
          <p:cNvCxnSpPr/>
          <p:nvPr/>
        </p:nvCxnSpPr>
        <p:spPr>
          <a:xfrm>
            <a:off x="1460500" y="4533900"/>
            <a:ext cx="7895114" cy="0"/>
          </a:xfrm>
          <a:prstGeom prst="line">
            <a:avLst/>
          </a:prstGeom>
          <a:ln w="25400">
            <a:solidFill>
              <a:srgbClr val="526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902FB0-DD9F-FA89-C81E-7EB666A22408}"/>
              </a:ext>
            </a:extLst>
          </p:cNvPr>
          <p:cNvCxnSpPr/>
          <p:nvPr/>
        </p:nvCxnSpPr>
        <p:spPr>
          <a:xfrm>
            <a:off x="1460500" y="6667500"/>
            <a:ext cx="7895114" cy="0"/>
          </a:xfrm>
          <a:prstGeom prst="line">
            <a:avLst/>
          </a:prstGeom>
          <a:ln w="25400">
            <a:solidFill>
              <a:srgbClr val="526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FA7ADF-6CA4-5FE0-B287-4FD2B3787E0A}"/>
              </a:ext>
            </a:extLst>
          </p:cNvPr>
          <p:cNvSpPr txBox="1"/>
          <p:nvPr/>
        </p:nvSpPr>
        <p:spPr>
          <a:xfrm>
            <a:off x="11005230" y="5183496"/>
            <a:ext cx="61962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각 </a:t>
            </a:r>
            <a:r>
              <a:rPr lang="en-US" altLang="ko-KR" sz="2400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ChromaDB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컬렉션에</a:t>
            </a:r>
            <a:r>
              <a: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대해 </a:t>
            </a:r>
            <a:r>
              <a:rPr lang="ko-KR" altLang="en-US" sz="2400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임베딩된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질문과 문서 개수를 기반으로 병렬 검색 작업을 설정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111C69-AB4A-B7A1-8441-68A3959FEAAF}"/>
              </a:ext>
            </a:extLst>
          </p:cNvPr>
          <p:cNvSpPr txBox="1"/>
          <p:nvPr/>
        </p:nvSpPr>
        <p:spPr>
          <a:xfrm>
            <a:off x="11005229" y="7318801"/>
            <a:ext cx="61962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각 </a:t>
            </a:r>
            <a:r>
              <a:rPr lang="en-US" altLang="ko-KR" sz="2400" dirty="0" err="1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ChromaDB</a:t>
            </a:r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컬렉션에서 병렬로 검색을 </a:t>
            </a:r>
            <a:endParaRPr lang="en-US" altLang="ko-KR" sz="2400" dirty="0">
              <a:solidFill>
                <a:srgbClr val="202A4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수행하고 유사도가 높은 문서를 수집하여 저장</a:t>
            </a:r>
          </a:p>
        </p:txBody>
      </p:sp>
    </p:spTree>
    <p:extLst>
      <p:ext uri="{BB962C8B-B14F-4D97-AF65-F5344CB8AC3E}">
        <p14:creationId xmlns:p14="http://schemas.microsoft.com/office/powerpoint/2010/main" val="369061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99CD2-1611-DB04-E84E-876C5936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E8EBEC6-9801-4FAB-1B66-A8B9296E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E05AB27-3302-3C71-DB72-F19C82B4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FA6374-5D58-08DB-DE59-C7BBF4468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B687B9E-7780-BEFC-4695-3038DCD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8138B2DB-5DF1-3190-F96A-28EA386D27F8}"/>
              </a:ext>
            </a:extLst>
          </p:cNvPr>
          <p:cNvSpPr txBox="1"/>
          <p:nvPr/>
        </p:nvSpPr>
        <p:spPr>
          <a:xfrm>
            <a:off x="1689100" y="1206500"/>
            <a:ext cx="6616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RAG </a:t>
            </a:r>
            <a:r>
              <a:rPr lang="ko-KR" altLang="en-US" sz="35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기반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구현 코드 </a:t>
            </a:r>
            <a:r>
              <a:rPr lang="en-US" altLang="ko-KR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- </a:t>
            </a:r>
            <a:r>
              <a:rPr lang="ko-KR" altLang="en-US" sz="3500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후속 질문 처리</a:t>
            </a:r>
            <a:endParaRPr lang="ko-KR" sz="3500" b="0" i="0" u="none" strike="noStrike" spc="-100" dirty="0">
              <a:solidFill>
                <a:srgbClr val="526474"/>
              </a:solidFill>
              <a:latin typeface="더잠실 4 Medium" panose="00000600000000000000" pitchFamily="2" charset="-127"/>
              <a:ea typeface="더잠실 4 Medium" panose="00000600000000000000" pitchFamily="2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DA5F650-9DB6-B788-8B9B-A798F08D3D16}"/>
              </a:ext>
            </a:extLst>
          </p:cNvPr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526474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04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B604BFA7-4D9A-7469-ED82-B9BA09F7BB81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D3DAE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09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907BCC-887B-03DD-2AE2-A6500CE87710}"/>
              </a:ext>
            </a:extLst>
          </p:cNvPr>
          <p:cNvGrpSpPr/>
          <p:nvPr/>
        </p:nvGrpSpPr>
        <p:grpSpPr>
          <a:xfrm>
            <a:off x="1433400" y="2350655"/>
            <a:ext cx="15421200" cy="4845425"/>
            <a:chOff x="885600" y="2264400"/>
            <a:chExt cx="15421200" cy="4845425"/>
          </a:xfrm>
        </p:grpSpPr>
        <p:sp>
          <p:nvSpPr>
            <p:cNvPr id="2" name="사각형: 둥근 대각선 방향 모서리 1">
              <a:extLst>
                <a:ext uri="{FF2B5EF4-FFF2-40B4-BE49-F238E27FC236}">
                  <a16:creationId xmlns:a16="http://schemas.microsoft.com/office/drawing/2014/main" id="{976401C8-F323-B2F5-02B5-2C830FC7D097}"/>
                </a:ext>
              </a:extLst>
            </p:cNvPr>
            <p:cNvSpPr/>
            <p:nvPr/>
          </p:nvSpPr>
          <p:spPr>
            <a:xfrm>
              <a:off x="885600" y="2264400"/>
              <a:ext cx="1800000" cy="180000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0FC2D-DB36-176E-F230-BB285307F454}"/>
                </a:ext>
              </a:extLst>
            </p:cNvPr>
            <p:cNvSpPr/>
            <p:nvPr/>
          </p:nvSpPr>
          <p:spPr>
            <a:xfrm>
              <a:off x="1064369" y="2448925"/>
              <a:ext cx="9603629" cy="4660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389D3F9-F869-7FD3-29B7-176A00F39B75}"/>
                </a:ext>
              </a:extLst>
            </p:cNvPr>
            <p:cNvSpPr/>
            <p:nvPr/>
          </p:nvSpPr>
          <p:spPr>
            <a:xfrm>
              <a:off x="1354188" y="2677804"/>
              <a:ext cx="9024000" cy="420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9" name="1/2 액자 8">
              <a:extLst>
                <a:ext uri="{FF2B5EF4-FFF2-40B4-BE49-F238E27FC236}">
                  <a16:creationId xmlns:a16="http://schemas.microsoft.com/office/drawing/2014/main" id="{F5B1EC8E-9476-95E6-60E6-08336C2471B0}"/>
                </a:ext>
              </a:extLst>
            </p:cNvPr>
            <p:cNvSpPr/>
            <p:nvPr/>
          </p:nvSpPr>
          <p:spPr>
            <a:xfrm rot="10800000">
              <a:off x="9118185" y="5620944"/>
              <a:ext cx="1260000" cy="1260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698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39" name="오른쪽 중괄호 38">
              <a:extLst>
                <a:ext uri="{FF2B5EF4-FFF2-40B4-BE49-F238E27FC236}">
                  <a16:creationId xmlns:a16="http://schemas.microsoft.com/office/drawing/2014/main" id="{FE2B3D69-6294-9E9F-BF76-F3E7D414AE27}"/>
                </a:ext>
              </a:extLst>
            </p:cNvPr>
            <p:cNvSpPr/>
            <p:nvPr/>
          </p:nvSpPr>
          <p:spPr>
            <a:xfrm>
              <a:off x="10957817" y="4549231"/>
              <a:ext cx="968715" cy="2021979"/>
            </a:xfrm>
            <a:prstGeom prst="rightBrace">
              <a:avLst/>
            </a:prstGeom>
            <a:ln w="25400">
              <a:solidFill>
                <a:srgbClr val="526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0A23F8-0028-ECC2-C771-D9AF90753DA4}"/>
                </a:ext>
              </a:extLst>
            </p:cNvPr>
            <p:cNvSpPr txBox="1"/>
            <p:nvPr/>
          </p:nvSpPr>
          <p:spPr>
            <a:xfrm>
              <a:off x="12067108" y="5140751"/>
              <a:ext cx="42396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상황과 질문을 합쳐 요약한 후 </a:t>
              </a:r>
              <a:endParaRPr lang="en-US" altLang="ko-KR" sz="2400" dirty="0">
                <a:solidFill>
                  <a:srgbClr val="202A4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  <a:p>
              <a:r>
                <a:rPr lang="ko-KR" altLang="en-US" sz="24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이를 기반으로 </a:t>
              </a:r>
              <a:r>
                <a:rPr lang="en-US" altLang="ko-KR" sz="24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RAG </a:t>
              </a:r>
              <a:r>
                <a:rPr lang="ko-KR" altLang="en-US" sz="2400" dirty="0">
                  <a:solidFill>
                    <a:srgbClr val="202A41"/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검색 수행</a:t>
              </a:r>
            </a:p>
          </p:txBody>
        </p:sp>
        <p:pic>
          <p:nvPicPr>
            <p:cNvPr id="10" name="그림 9" descr="텍스트, 스크린샷, 폰트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E4B8A3-8FE9-0B21-8551-658D05B3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134" y="2876542"/>
              <a:ext cx="8674101" cy="3810016"/>
            </a:xfrm>
            <a:prstGeom prst="roundRect">
              <a:avLst>
                <a:gd name="adj" fmla="val 4956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rgbClr val="526474"/>
              </a:solidFill>
            </a:ln>
            <a:effectLst/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CEC0C7A-2C48-B97E-3B70-3F2932F53AFB}"/>
                </a:ext>
              </a:extLst>
            </p:cNvPr>
            <p:cNvCxnSpPr>
              <a:cxnSpLocks/>
            </p:cNvCxnSpPr>
            <p:nvPr/>
          </p:nvCxnSpPr>
          <p:spPr>
            <a:xfrm>
              <a:off x="1529134" y="4229100"/>
              <a:ext cx="8674101" cy="0"/>
            </a:xfrm>
            <a:prstGeom prst="line">
              <a:avLst/>
            </a:prstGeom>
            <a:ln w="25400">
              <a:solidFill>
                <a:srgbClr val="526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12F701-0470-0E3C-8226-2F2438383C90}"/>
              </a:ext>
            </a:extLst>
          </p:cNvPr>
          <p:cNvSpPr txBox="1"/>
          <p:nvPr/>
        </p:nvSpPr>
        <p:spPr>
          <a:xfrm>
            <a:off x="988244" y="7874716"/>
            <a:ext cx="163115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354563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후속 질문 시</a:t>
            </a:r>
            <a:r>
              <a:rPr lang="en-US" altLang="ko-KR" sz="3000" b="1" dirty="0">
                <a:solidFill>
                  <a:srgbClr val="354563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, </a:t>
            </a:r>
            <a:r>
              <a:rPr lang="ko-KR" altLang="en-US" sz="3000" b="1" dirty="0">
                <a:solidFill>
                  <a:srgbClr val="354563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질문만으로는 관련 문서를 충분히 불러올 수 없으므로 상황을 함께 반영해 </a:t>
            </a:r>
            <a:r>
              <a:rPr lang="en-US" altLang="ko-KR" sz="3000" b="1" dirty="0">
                <a:solidFill>
                  <a:srgbClr val="354563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RAG </a:t>
            </a:r>
            <a:r>
              <a:rPr lang="ko-KR" altLang="en-US" sz="3000" b="1" dirty="0">
                <a:solidFill>
                  <a:srgbClr val="354563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rPr>
              <a:t>검색 수행</a:t>
            </a:r>
          </a:p>
        </p:txBody>
      </p:sp>
    </p:spTree>
    <p:extLst>
      <p:ext uri="{BB962C8B-B14F-4D97-AF65-F5344CB8AC3E}">
        <p14:creationId xmlns:p14="http://schemas.microsoft.com/office/powerpoint/2010/main" val="3117790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969</Words>
  <Application>Microsoft Office PowerPoint</Application>
  <PresentationFormat>사용자 지정</PresentationFormat>
  <Paragraphs>237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더잠실 3 Regular</vt:lpstr>
      <vt:lpstr>Pretendard ExtraBold</vt:lpstr>
      <vt:lpstr>Calibri</vt:lpstr>
      <vt:lpstr>Arial</vt:lpstr>
      <vt:lpstr>더잠실 5 Bold</vt:lpstr>
      <vt:lpstr>Pretendard SemiBold</vt:lpstr>
      <vt:lpstr>더잠실 4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user713</cp:lastModifiedBy>
  <cp:revision>55</cp:revision>
  <dcterms:created xsi:type="dcterms:W3CDTF">2006-08-16T00:00:00Z</dcterms:created>
  <dcterms:modified xsi:type="dcterms:W3CDTF">2025-08-29T18:48:28Z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2025-08-29T18:48:16Z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e8614c77-dee2-4fc8-982b-b4a4b389f87d</vt:lpwstr>
  </property>
  <property fmtid="{D5CDD505-2E9C-101B-9397-08002B2CF9AE}" pid="7" name="MSIP_Label_defa4170-0d19-0005-0004-bc88714345d2_ActionId">
    <vt:lpwstr>de9395b9-7b52-476f-87d9-a82b5c510f8f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